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1.xml" ContentType="application/vnd.openxmlformats-officedocument.themeOverride+xml"/>
  <Override PartName="/ppt/tags/tag5.xml" ContentType="application/vnd.openxmlformats-officedocument.presentationml.tags+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256" r:id="rId2"/>
    <p:sldId id="3247" r:id="rId3"/>
    <p:sldId id="3251" r:id="rId4"/>
    <p:sldId id="3258" r:id="rId5"/>
    <p:sldId id="3264" r:id="rId6"/>
    <p:sldId id="3265" r:id="rId7"/>
    <p:sldId id="3266" r:id="rId8"/>
    <p:sldId id="3288" r:id="rId9"/>
    <p:sldId id="3289" r:id="rId10"/>
    <p:sldId id="3290" r:id="rId11"/>
    <p:sldId id="3268" r:id="rId12"/>
    <p:sldId id="3267" r:id="rId13"/>
    <p:sldId id="3296" r:id="rId14"/>
    <p:sldId id="3269" r:id="rId15"/>
    <p:sldId id="3261" r:id="rId16"/>
    <p:sldId id="3259" r:id="rId17"/>
    <p:sldId id="3262" r:id="rId18"/>
    <p:sldId id="3279" r:id="rId19"/>
    <p:sldId id="3280" r:id="rId20"/>
    <p:sldId id="3291" r:id="rId21"/>
    <p:sldId id="3292" r:id="rId22"/>
    <p:sldId id="3277" r:id="rId23"/>
    <p:sldId id="3286" r:id="rId24"/>
    <p:sldId id="3287" r:id="rId25"/>
    <p:sldId id="3293" r:id="rId26"/>
    <p:sldId id="3294" r:id="rId27"/>
    <p:sldId id="3281" r:id="rId28"/>
    <p:sldId id="3282" r:id="rId29"/>
    <p:sldId id="3283" r:id="rId30"/>
    <p:sldId id="3284" r:id="rId31"/>
    <p:sldId id="3285" r:id="rId32"/>
    <p:sldId id="3298" r:id="rId33"/>
    <p:sldId id="3299" r:id="rId34"/>
    <p:sldId id="3271" r:id="rId35"/>
    <p:sldId id="3272" r:id="rId36"/>
    <p:sldId id="3260" r:id="rId37"/>
    <p:sldId id="3273" r:id="rId38"/>
    <p:sldId id="3274" r:id="rId39"/>
    <p:sldId id="3275" r:id="rId40"/>
    <p:sldId id="3295" r:id="rId41"/>
    <p:sldId id="3297" r:id="rId42"/>
    <p:sldId id="3254"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74">
          <p15:clr>
            <a:srgbClr val="A4A3A4"/>
          </p15:clr>
        </p15:guide>
        <p15:guide id="2" orient="horz" pos="2024">
          <p15:clr>
            <a:srgbClr val="A4A3A4"/>
          </p15:clr>
        </p15:guide>
        <p15:guide id="3" orient="horz" pos="640">
          <p15:clr>
            <a:srgbClr val="A4A3A4"/>
          </p15:clr>
        </p15:guide>
        <p15:guide id="4" pos="960">
          <p15:clr>
            <a:srgbClr val="A4A3A4"/>
          </p15:clr>
        </p15:guide>
        <p15:guide id="5" pos="4452">
          <p15:clr>
            <a:srgbClr val="A4A3A4"/>
          </p15:clr>
        </p15:guide>
        <p15:guide id="6" orient="horz" pos="2546">
          <p15:clr>
            <a:srgbClr val="A4A3A4"/>
          </p15:clr>
        </p15:guide>
        <p15:guide id="7" orient="horz" pos="1412">
          <p15:clr>
            <a:srgbClr val="A4A3A4"/>
          </p15:clr>
        </p15:guide>
        <p15:guide id="8" pos="6720">
          <p15:clr>
            <a:srgbClr val="A4A3A4"/>
          </p15:clr>
        </p15:guide>
        <p15:guide id="9" pos="13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86CC"/>
    <a:srgbClr val="080A30"/>
    <a:srgbClr val="00B0F0"/>
    <a:srgbClr val="32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82" autoAdjust="0"/>
    <p:restoredTop sz="94660"/>
  </p:normalViewPr>
  <p:slideViewPr>
    <p:cSldViewPr snapToGrid="0" showGuides="1">
      <p:cViewPr varScale="1">
        <p:scale>
          <a:sx n="76" d="100"/>
          <a:sy n="76" d="100"/>
        </p:scale>
        <p:origin x="423" y="63"/>
      </p:cViewPr>
      <p:guideLst>
        <p:guide orient="horz" pos="1774"/>
        <p:guide orient="horz" pos="2024"/>
        <p:guide orient="horz" pos="640"/>
        <p:guide pos="960"/>
        <p:guide pos="4452"/>
        <p:guide orient="horz" pos="2546"/>
        <p:guide orient="horz" pos="1412"/>
        <p:guide pos="6720"/>
        <p:guide pos="130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3630DA-9BB1-415A-8FA5-CEFE886CB510}" type="datetimeFigureOut">
              <a:rPr lang="zh-CN" altLang="en-US" smtClean="0"/>
              <a:t>2024/6/9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E93798-C13F-4789-AC94-D5F9BD2043C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D0A2E6-E6C3-4EE7-973D-60D0A2F572B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C739D1-AC6F-4A93-BBCE-DCC3CE72AE27}" type="datetimeFigureOut">
              <a:rPr lang="zh-CN" altLang="en-US" smtClean="0"/>
              <a:t>2024/6/9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69B8964-42A7-4105-8887-3A12494AC49D}" type="slidenum">
              <a:rPr lang="zh-CN" altLang="en-US" smtClean="0"/>
              <a:t>‹#›</a:t>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00" y="-114301"/>
            <a:ext cx="12395200" cy="6972301"/>
          </a:xfrm>
          <a:prstGeom prst="rect">
            <a:avLst/>
          </a:prstGeom>
        </p:spPr>
      </p:pic>
      <p:grpSp>
        <p:nvGrpSpPr>
          <p:cNvPr id="6" name="组合 5"/>
          <p:cNvGrpSpPr/>
          <p:nvPr userDrawn="1"/>
        </p:nvGrpSpPr>
        <p:grpSpPr>
          <a:xfrm>
            <a:off x="-153498" y="459630"/>
            <a:ext cx="808816" cy="410631"/>
            <a:chOff x="-172528" y="440767"/>
            <a:chExt cx="513032" cy="260463"/>
          </a:xfrm>
        </p:grpSpPr>
        <p:sp>
          <p:nvSpPr>
            <p:cNvPr id="7" name="梯形 6"/>
            <p:cNvSpPr/>
            <p:nvPr/>
          </p:nvSpPr>
          <p:spPr>
            <a:xfrm rot="16200000">
              <a:off x="-35226" y="303465"/>
              <a:ext cx="238427" cy="513032"/>
            </a:xfrm>
            <a:prstGeom prst="trapezoid">
              <a:avLst>
                <a:gd name="adj" fmla="val 7230"/>
              </a:avLst>
            </a:prstGeom>
            <a:gradFill flip="none" rotWithShape="0">
              <a:gsLst>
                <a:gs pos="100000">
                  <a:srgbClr val="32FFFF">
                    <a:alpha val="70000"/>
                  </a:srgbClr>
                </a:gs>
                <a:gs pos="0">
                  <a:srgbClr val="00B0F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DIN Light"/>
                <a:ea typeface="微软雅黑 Light" panose="020B0502040204020203" charset="-122"/>
                <a:cs typeface="+mn-cs"/>
              </a:endParaRPr>
            </a:p>
          </p:txBody>
        </p:sp>
        <p:sp>
          <p:nvSpPr>
            <p:cNvPr id="8" name="梯形 7"/>
            <p:cNvSpPr/>
            <p:nvPr/>
          </p:nvSpPr>
          <p:spPr>
            <a:xfrm rot="16200000">
              <a:off x="-44898" y="404080"/>
              <a:ext cx="169520" cy="424779"/>
            </a:xfrm>
            <a:prstGeom prst="trapezoid">
              <a:avLst>
                <a:gd name="adj" fmla="val 7230"/>
              </a:avLst>
            </a:prstGeom>
            <a:gradFill flip="none" rotWithShape="0">
              <a:gsLst>
                <a:gs pos="100000">
                  <a:srgbClr val="32FFFF">
                    <a:alpha val="70000"/>
                  </a:srgbClr>
                </a:gs>
                <a:gs pos="0">
                  <a:srgbClr val="00B0F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DIN Light"/>
                <a:ea typeface="微软雅黑 Light" panose="020B0502040204020203" charset="-122"/>
                <a:cs typeface="+mn-cs"/>
              </a:endParaRPr>
            </a:p>
          </p:txBody>
        </p:sp>
      </p:grpSp>
      <p:sp>
        <p:nvSpPr>
          <p:cNvPr id="10" name="标题 9"/>
          <p:cNvSpPr>
            <a:spLocks noGrp="1"/>
          </p:cNvSpPr>
          <p:nvPr>
            <p:ph type="title"/>
          </p:nvPr>
        </p:nvSpPr>
        <p:spPr>
          <a:xfrm>
            <a:off x="838200" y="364615"/>
            <a:ext cx="10515600" cy="584775"/>
          </a:xfrm>
          <a:noFill/>
        </p:spPr>
        <p:txBody>
          <a:bodyPr wrap="square" rtlCol="0">
            <a:spAutoFit/>
          </a:bodyPr>
          <a:lstStyle>
            <a:lvl1pPr>
              <a:defRPr lang="zh-CN" altLang="en-US" sz="3200" b="1" spc="300">
                <a:gradFill>
                  <a:gsLst>
                    <a:gs pos="0">
                      <a:schemeClr val="bg1"/>
                    </a:gs>
                    <a:gs pos="100000">
                      <a:schemeClr val="accent2"/>
                    </a:gs>
                  </a:gsLst>
                  <a:lin ang="4800000" scaled="0"/>
                </a:gradFill>
                <a:latin typeface="+mj-ea"/>
                <a:cs typeface="+mn-cs"/>
              </a:defRPr>
            </a:lvl1pPr>
          </a:lstStyle>
          <a:p>
            <a:pPr marL="0" marR="0" lvl="0" indent="0" fontAlgn="auto">
              <a:lnSpc>
                <a:spcPct val="100000"/>
              </a:lnSpc>
              <a:spcBef>
                <a:spcPts val="0"/>
              </a:spcBef>
              <a:spcAft>
                <a:spcPts val="0"/>
              </a:spcAft>
              <a:buClrTx/>
              <a:buSzTx/>
              <a:buFontTx/>
            </a:pPr>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C739D1-AC6F-4A93-BBCE-DCC3CE72AE27}" type="datetimeFigureOut">
              <a:rPr lang="zh-CN" altLang="en-US" smtClean="0"/>
              <a:t>2024/6/9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69B8964-42A7-4105-8887-3A12494AC49D}" type="slidenum">
              <a:rPr lang="zh-CN" altLang="en-US" smtClean="0"/>
              <a:t>‹#›</a:t>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00" y="-114301"/>
            <a:ext cx="12395200" cy="697230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8C739D1-AC6F-4A93-BBCE-DCC3CE72AE27}" type="datetimeFigureOut">
              <a:rPr lang="zh-CN" altLang="en-US" smtClean="0"/>
              <a:t>2024/6/9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69B8964-42A7-4105-8887-3A12494AC49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C739D1-AC6F-4A93-BBCE-DCC3CE72AE27}" type="datetimeFigureOut">
              <a:rPr lang="zh-CN" altLang="en-US" smtClean="0"/>
              <a:t>2024/6/9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9B8964-42A7-4105-8887-3A12494AC49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xml"/><Relationship Id="rId7" Type="http://schemas.openxmlformats.org/officeDocument/2006/relationships/image" Target="../media/image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www2.isprs.org/commissions/comm2/wg4/benchmark/semantic-labeling/"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2.jpeg"/><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5.jpeg"/><Relationship Id="rId4" Type="http://schemas.openxmlformats.org/officeDocument/2006/relationships/image" Target="../media/image44.jpeg"/></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48.jpeg"/><Relationship Id="rId4" Type="http://schemas.openxmlformats.org/officeDocument/2006/relationships/image" Target="../media/image47.jpe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hemeOverride" Target="../theme/themeOverride1.xml"/><Relationship Id="rId5" Type="http://schemas.openxmlformats.org/officeDocument/2006/relationships/image" Target="../media/image1.png"/><Relationship Id="rId4"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5"/>
          <a:srcRect l="1655" t="1911" r="1655" b="1911"/>
          <a:stretch>
            <a:fillRect/>
          </a:stretch>
        </p:blipFill>
        <p:spPr>
          <a:xfrm>
            <a:off x="0" y="0"/>
            <a:ext cx="12192000" cy="6858000"/>
          </a:xfrm>
          <a:prstGeom prst="rect">
            <a:avLst/>
          </a:prstGeom>
        </p:spPr>
      </p:pic>
      <p:sp>
        <p:nvSpPr>
          <p:cNvPr id="3" name="矩形 2"/>
          <p:cNvSpPr/>
          <p:nvPr/>
        </p:nvSpPr>
        <p:spPr>
          <a:xfrm>
            <a:off x="0" y="0"/>
            <a:ext cx="12192000" cy="6858000"/>
          </a:xfrm>
          <a:prstGeom prst="rect">
            <a:avLst/>
          </a:prstGeom>
          <a:gradFill flip="none" rotWithShape="1">
            <a:gsLst>
              <a:gs pos="0">
                <a:srgbClr val="080E31">
                  <a:alpha val="48000"/>
                </a:srgbClr>
              </a:gs>
              <a:gs pos="97000">
                <a:srgbClr val="080E31"/>
              </a:gs>
            </a:gsLst>
            <a:path path="circle">
              <a:fillToRect l="50000" t="50000" r="50000" b="50000"/>
            </a:path>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p:cNvSpPr/>
          <p:nvPr/>
        </p:nvSpPr>
        <p:spPr>
          <a:xfrm>
            <a:off x="1743701" y="4243251"/>
            <a:ext cx="8704596" cy="419814"/>
          </a:xfrm>
          <a:custGeom>
            <a:avLst/>
            <a:gdLst>
              <a:gd name="connsiteX0" fmla="*/ 2735822 w 7987644"/>
              <a:gd name="connsiteY0" fmla="*/ 330824 h 385236"/>
              <a:gd name="connsiteX1" fmla="*/ 3018763 w 7987644"/>
              <a:gd name="connsiteY1" fmla="*/ 330824 h 385236"/>
              <a:gd name="connsiteX2" fmla="*/ 3110175 w 7987644"/>
              <a:gd name="connsiteY2" fmla="*/ 330824 h 385236"/>
              <a:gd name="connsiteX3" fmla="*/ 3982939 w 7987644"/>
              <a:gd name="connsiteY3" fmla="*/ 330824 h 385236"/>
              <a:gd name="connsiteX4" fmla="*/ 5182174 w 7987644"/>
              <a:gd name="connsiteY4" fmla="*/ 330824 h 385236"/>
              <a:gd name="connsiteX5" fmla="*/ 5309497 w 7987644"/>
              <a:gd name="connsiteY5" fmla="*/ 330824 h 385236"/>
              <a:gd name="connsiteX6" fmla="*/ 5705614 w 7987644"/>
              <a:gd name="connsiteY6" fmla="*/ 330824 h 385236"/>
              <a:gd name="connsiteX7" fmla="*/ 5618555 w 7987644"/>
              <a:gd name="connsiteY7" fmla="*/ 385236 h 385236"/>
              <a:gd name="connsiteX8" fmla="*/ 5281203 w 7987644"/>
              <a:gd name="connsiteY8" fmla="*/ 385236 h 385236"/>
              <a:gd name="connsiteX9" fmla="*/ 5183261 w 7987644"/>
              <a:gd name="connsiteY9" fmla="*/ 352589 h 385236"/>
              <a:gd name="connsiteX10" fmla="*/ 3982939 w 7987644"/>
              <a:gd name="connsiteY10" fmla="*/ 352589 h 385236"/>
              <a:gd name="connsiteX11" fmla="*/ 3110175 w 7987644"/>
              <a:gd name="connsiteY11" fmla="*/ 352589 h 385236"/>
              <a:gd name="connsiteX12" fmla="*/ 3039439 w 7987644"/>
              <a:gd name="connsiteY12" fmla="*/ 385236 h 385236"/>
              <a:gd name="connsiteX13" fmla="*/ 2797851 w 7987644"/>
              <a:gd name="connsiteY13" fmla="*/ 385236 h 385236"/>
              <a:gd name="connsiteX14" fmla="*/ 0 w 7987644"/>
              <a:gd name="connsiteY14" fmla="*/ 232883 h 385236"/>
              <a:gd name="connsiteX15" fmla="*/ 3982939 w 7987644"/>
              <a:gd name="connsiteY15" fmla="*/ 232883 h 385236"/>
              <a:gd name="connsiteX16" fmla="*/ 3982940 w 7987644"/>
              <a:gd name="connsiteY16" fmla="*/ 232883 h 385236"/>
              <a:gd name="connsiteX17" fmla="*/ 7987644 w 7987644"/>
              <a:gd name="connsiteY17" fmla="*/ 232883 h 385236"/>
              <a:gd name="connsiteX18" fmla="*/ 7987644 w 7987644"/>
              <a:gd name="connsiteY18" fmla="*/ 243765 h 385236"/>
              <a:gd name="connsiteX19" fmla="*/ 3982940 w 7987644"/>
              <a:gd name="connsiteY19" fmla="*/ 243765 h 385236"/>
              <a:gd name="connsiteX20" fmla="*/ 3982939 w 7987644"/>
              <a:gd name="connsiteY20" fmla="*/ 243765 h 385236"/>
              <a:gd name="connsiteX21" fmla="*/ 0 w 7987644"/>
              <a:gd name="connsiteY21" fmla="*/ 243765 h 385236"/>
              <a:gd name="connsiteX22" fmla="*/ 5158233 w 7987644"/>
              <a:gd name="connsiteY22" fmla="*/ 37000 h 385236"/>
              <a:gd name="connsiteX23" fmla="*/ 5190880 w 7987644"/>
              <a:gd name="connsiteY23" fmla="*/ 37000 h 385236"/>
              <a:gd name="connsiteX24" fmla="*/ 5190880 w 7987644"/>
              <a:gd name="connsiteY24" fmla="*/ 58764 h 385236"/>
              <a:gd name="connsiteX25" fmla="*/ 5158233 w 7987644"/>
              <a:gd name="connsiteY25" fmla="*/ 58764 h 385236"/>
              <a:gd name="connsiteX26" fmla="*/ 5103821 w 7987644"/>
              <a:gd name="connsiteY26" fmla="*/ 37000 h 385236"/>
              <a:gd name="connsiteX27" fmla="*/ 5136468 w 7987644"/>
              <a:gd name="connsiteY27" fmla="*/ 37000 h 385236"/>
              <a:gd name="connsiteX28" fmla="*/ 5136468 w 7987644"/>
              <a:gd name="connsiteY28" fmla="*/ 58764 h 385236"/>
              <a:gd name="connsiteX29" fmla="*/ 5103821 w 7987644"/>
              <a:gd name="connsiteY29" fmla="*/ 58764 h 385236"/>
              <a:gd name="connsiteX30" fmla="*/ 4994998 w 7987644"/>
              <a:gd name="connsiteY30" fmla="*/ 37000 h 385236"/>
              <a:gd name="connsiteX31" fmla="*/ 5027645 w 7987644"/>
              <a:gd name="connsiteY31" fmla="*/ 37000 h 385236"/>
              <a:gd name="connsiteX32" fmla="*/ 5027645 w 7987644"/>
              <a:gd name="connsiteY32" fmla="*/ 58764 h 385236"/>
              <a:gd name="connsiteX33" fmla="*/ 4994998 w 7987644"/>
              <a:gd name="connsiteY33" fmla="*/ 58764 h 385236"/>
              <a:gd name="connsiteX34" fmla="*/ 4940586 w 7987644"/>
              <a:gd name="connsiteY34" fmla="*/ 37000 h 385236"/>
              <a:gd name="connsiteX35" fmla="*/ 4973233 w 7987644"/>
              <a:gd name="connsiteY35" fmla="*/ 37000 h 385236"/>
              <a:gd name="connsiteX36" fmla="*/ 4973233 w 7987644"/>
              <a:gd name="connsiteY36" fmla="*/ 58764 h 385236"/>
              <a:gd name="connsiteX37" fmla="*/ 4940586 w 7987644"/>
              <a:gd name="connsiteY37" fmla="*/ 58764 h 385236"/>
              <a:gd name="connsiteX38" fmla="*/ 4842645 w 7987644"/>
              <a:gd name="connsiteY38" fmla="*/ 37000 h 385236"/>
              <a:gd name="connsiteX39" fmla="*/ 4875292 w 7987644"/>
              <a:gd name="connsiteY39" fmla="*/ 37000 h 385236"/>
              <a:gd name="connsiteX40" fmla="*/ 4875292 w 7987644"/>
              <a:gd name="connsiteY40" fmla="*/ 58764 h 385236"/>
              <a:gd name="connsiteX41" fmla="*/ 4842645 w 7987644"/>
              <a:gd name="connsiteY41" fmla="*/ 58764 h 385236"/>
              <a:gd name="connsiteX42" fmla="*/ 4777351 w 7987644"/>
              <a:gd name="connsiteY42" fmla="*/ 37000 h 385236"/>
              <a:gd name="connsiteX43" fmla="*/ 4809998 w 7987644"/>
              <a:gd name="connsiteY43" fmla="*/ 37000 h 385236"/>
              <a:gd name="connsiteX44" fmla="*/ 4809998 w 7987644"/>
              <a:gd name="connsiteY44" fmla="*/ 58764 h 385236"/>
              <a:gd name="connsiteX45" fmla="*/ 4777351 w 7987644"/>
              <a:gd name="connsiteY45" fmla="*/ 58764 h 385236"/>
              <a:gd name="connsiteX46" fmla="*/ 4679410 w 7987644"/>
              <a:gd name="connsiteY46" fmla="*/ 37000 h 385236"/>
              <a:gd name="connsiteX47" fmla="*/ 4712057 w 7987644"/>
              <a:gd name="connsiteY47" fmla="*/ 37000 h 385236"/>
              <a:gd name="connsiteX48" fmla="*/ 4712057 w 7987644"/>
              <a:gd name="connsiteY48" fmla="*/ 58764 h 385236"/>
              <a:gd name="connsiteX49" fmla="*/ 4679410 w 7987644"/>
              <a:gd name="connsiteY49" fmla="*/ 58764 h 385236"/>
              <a:gd name="connsiteX50" fmla="*/ 4624998 w 7987644"/>
              <a:gd name="connsiteY50" fmla="*/ 37000 h 385236"/>
              <a:gd name="connsiteX51" fmla="*/ 4657645 w 7987644"/>
              <a:gd name="connsiteY51" fmla="*/ 37000 h 385236"/>
              <a:gd name="connsiteX52" fmla="*/ 4657645 w 7987644"/>
              <a:gd name="connsiteY52" fmla="*/ 58764 h 385236"/>
              <a:gd name="connsiteX53" fmla="*/ 4624998 w 7987644"/>
              <a:gd name="connsiteY53" fmla="*/ 58764 h 385236"/>
              <a:gd name="connsiteX54" fmla="*/ 4516175 w 7987644"/>
              <a:gd name="connsiteY54" fmla="*/ 37000 h 385236"/>
              <a:gd name="connsiteX55" fmla="*/ 4548822 w 7987644"/>
              <a:gd name="connsiteY55" fmla="*/ 37000 h 385236"/>
              <a:gd name="connsiteX56" fmla="*/ 4548822 w 7987644"/>
              <a:gd name="connsiteY56" fmla="*/ 58764 h 385236"/>
              <a:gd name="connsiteX57" fmla="*/ 4516175 w 7987644"/>
              <a:gd name="connsiteY57" fmla="*/ 58764 h 385236"/>
              <a:gd name="connsiteX58" fmla="*/ 4461763 w 7987644"/>
              <a:gd name="connsiteY58" fmla="*/ 37000 h 385236"/>
              <a:gd name="connsiteX59" fmla="*/ 4494410 w 7987644"/>
              <a:gd name="connsiteY59" fmla="*/ 37000 h 385236"/>
              <a:gd name="connsiteX60" fmla="*/ 4494410 w 7987644"/>
              <a:gd name="connsiteY60" fmla="*/ 58764 h 385236"/>
              <a:gd name="connsiteX61" fmla="*/ 4461763 w 7987644"/>
              <a:gd name="connsiteY61" fmla="*/ 58764 h 385236"/>
              <a:gd name="connsiteX62" fmla="*/ 4407351 w 7987644"/>
              <a:gd name="connsiteY62" fmla="*/ 37000 h 385236"/>
              <a:gd name="connsiteX63" fmla="*/ 4439998 w 7987644"/>
              <a:gd name="connsiteY63" fmla="*/ 37000 h 385236"/>
              <a:gd name="connsiteX64" fmla="*/ 4439998 w 7987644"/>
              <a:gd name="connsiteY64" fmla="*/ 58764 h 385236"/>
              <a:gd name="connsiteX65" fmla="*/ 4407351 w 7987644"/>
              <a:gd name="connsiteY65" fmla="*/ 58764 h 385236"/>
              <a:gd name="connsiteX66" fmla="*/ 4352939 w 7987644"/>
              <a:gd name="connsiteY66" fmla="*/ 37000 h 385236"/>
              <a:gd name="connsiteX67" fmla="*/ 4385586 w 7987644"/>
              <a:gd name="connsiteY67" fmla="*/ 37000 h 385236"/>
              <a:gd name="connsiteX68" fmla="*/ 4385586 w 7987644"/>
              <a:gd name="connsiteY68" fmla="*/ 58764 h 385236"/>
              <a:gd name="connsiteX69" fmla="*/ 4352939 w 7987644"/>
              <a:gd name="connsiteY69" fmla="*/ 58764 h 385236"/>
              <a:gd name="connsiteX70" fmla="*/ 4298528 w 7987644"/>
              <a:gd name="connsiteY70" fmla="*/ 37000 h 385236"/>
              <a:gd name="connsiteX71" fmla="*/ 4331175 w 7987644"/>
              <a:gd name="connsiteY71" fmla="*/ 37000 h 385236"/>
              <a:gd name="connsiteX72" fmla="*/ 4331175 w 7987644"/>
              <a:gd name="connsiteY72" fmla="*/ 58764 h 385236"/>
              <a:gd name="connsiteX73" fmla="*/ 4298528 w 7987644"/>
              <a:gd name="connsiteY73" fmla="*/ 58764 h 385236"/>
              <a:gd name="connsiteX74" fmla="*/ 4244116 w 7987644"/>
              <a:gd name="connsiteY74" fmla="*/ 37000 h 385236"/>
              <a:gd name="connsiteX75" fmla="*/ 4276763 w 7987644"/>
              <a:gd name="connsiteY75" fmla="*/ 37000 h 385236"/>
              <a:gd name="connsiteX76" fmla="*/ 4276763 w 7987644"/>
              <a:gd name="connsiteY76" fmla="*/ 58764 h 385236"/>
              <a:gd name="connsiteX77" fmla="*/ 4244116 w 7987644"/>
              <a:gd name="connsiteY77" fmla="*/ 58764 h 385236"/>
              <a:gd name="connsiteX78" fmla="*/ 4135292 w 7987644"/>
              <a:gd name="connsiteY78" fmla="*/ 37000 h 385236"/>
              <a:gd name="connsiteX79" fmla="*/ 4167939 w 7987644"/>
              <a:gd name="connsiteY79" fmla="*/ 37000 h 385236"/>
              <a:gd name="connsiteX80" fmla="*/ 4167939 w 7987644"/>
              <a:gd name="connsiteY80" fmla="*/ 58764 h 385236"/>
              <a:gd name="connsiteX81" fmla="*/ 4135292 w 7987644"/>
              <a:gd name="connsiteY81" fmla="*/ 58764 h 385236"/>
              <a:gd name="connsiteX82" fmla="*/ 3982939 w 7987644"/>
              <a:gd name="connsiteY82" fmla="*/ 37000 h 385236"/>
              <a:gd name="connsiteX83" fmla="*/ 4015586 w 7987644"/>
              <a:gd name="connsiteY83" fmla="*/ 37000 h 385236"/>
              <a:gd name="connsiteX84" fmla="*/ 4015586 w 7987644"/>
              <a:gd name="connsiteY84" fmla="*/ 58764 h 385236"/>
              <a:gd name="connsiteX85" fmla="*/ 3982939 w 7987644"/>
              <a:gd name="connsiteY85" fmla="*/ 58764 h 385236"/>
              <a:gd name="connsiteX86" fmla="*/ 3689116 w 7987644"/>
              <a:gd name="connsiteY86" fmla="*/ 37000 h 385236"/>
              <a:gd name="connsiteX87" fmla="*/ 3721763 w 7987644"/>
              <a:gd name="connsiteY87" fmla="*/ 37000 h 385236"/>
              <a:gd name="connsiteX88" fmla="*/ 3721763 w 7987644"/>
              <a:gd name="connsiteY88" fmla="*/ 58764 h 385236"/>
              <a:gd name="connsiteX89" fmla="*/ 3689116 w 7987644"/>
              <a:gd name="connsiteY89" fmla="*/ 58764 h 385236"/>
              <a:gd name="connsiteX90" fmla="*/ 3112352 w 7987644"/>
              <a:gd name="connsiteY90" fmla="*/ 37000 h 385236"/>
              <a:gd name="connsiteX91" fmla="*/ 3144999 w 7987644"/>
              <a:gd name="connsiteY91" fmla="*/ 37000 h 385236"/>
              <a:gd name="connsiteX92" fmla="*/ 3144999 w 7987644"/>
              <a:gd name="connsiteY92" fmla="*/ 58764 h 385236"/>
              <a:gd name="connsiteX93" fmla="*/ 3112352 w 7987644"/>
              <a:gd name="connsiteY93" fmla="*/ 58764 h 385236"/>
              <a:gd name="connsiteX94" fmla="*/ 5052675 w 7987644"/>
              <a:gd name="connsiteY94" fmla="*/ 32647 h 385236"/>
              <a:gd name="connsiteX95" fmla="*/ 5074440 w 7987644"/>
              <a:gd name="connsiteY95" fmla="*/ 32647 h 385236"/>
              <a:gd name="connsiteX96" fmla="*/ 5074440 w 7987644"/>
              <a:gd name="connsiteY96" fmla="*/ 54411 h 385236"/>
              <a:gd name="connsiteX97" fmla="*/ 5052675 w 7987644"/>
              <a:gd name="connsiteY97" fmla="*/ 54411 h 385236"/>
              <a:gd name="connsiteX98" fmla="*/ 4889440 w 7987644"/>
              <a:gd name="connsiteY98" fmla="*/ 32647 h 385236"/>
              <a:gd name="connsiteX99" fmla="*/ 4911205 w 7987644"/>
              <a:gd name="connsiteY99" fmla="*/ 32647 h 385236"/>
              <a:gd name="connsiteX100" fmla="*/ 4911205 w 7987644"/>
              <a:gd name="connsiteY100" fmla="*/ 54411 h 385236"/>
              <a:gd name="connsiteX101" fmla="*/ 4889440 w 7987644"/>
              <a:gd name="connsiteY101" fmla="*/ 54411 h 385236"/>
              <a:gd name="connsiteX102" fmla="*/ 4726204 w 7987644"/>
              <a:gd name="connsiteY102" fmla="*/ 32647 h 385236"/>
              <a:gd name="connsiteX103" fmla="*/ 4747969 w 7987644"/>
              <a:gd name="connsiteY103" fmla="*/ 32647 h 385236"/>
              <a:gd name="connsiteX104" fmla="*/ 4747969 w 7987644"/>
              <a:gd name="connsiteY104" fmla="*/ 54411 h 385236"/>
              <a:gd name="connsiteX105" fmla="*/ 4726204 w 7987644"/>
              <a:gd name="connsiteY105" fmla="*/ 54411 h 385236"/>
              <a:gd name="connsiteX106" fmla="*/ 4562969 w 7987644"/>
              <a:gd name="connsiteY106" fmla="*/ 32647 h 385236"/>
              <a:gd name="connsiteX107" fmla="*/ 4584734 w 7987644"/>
              <a:gd name="connsiteY107" fmla="*/ 32647 h 385236"/>
              <a:gd name="connsiteX108" fmla="*/ 4584734 w 7987644"/>
              <a:gd name="connsiteY108" fmla="*/ 54411 h 385236"/>
              <a:gd name="connsiteX109" fmla="*/ 4562969 w 7987644"/>
              <a:gd name="connsiteY109" fmla="*/ 54411 h 385236"/>
              <a:gd name="connsiteX110" fmla="*/ 4192969 w 7987644"/>
              <a:gd name="connsiteY110" fmla="*/ 32647 h 385236"/>
              <a:gd name="connsiteX111" fmla="*/ 4214734 w 7987644"/>
              <a:gd name="connsiteY111" fmla="*/ 32647 h 385236"/>
              <a:gd name="connsiteX112" fmla="*/ 4214734 w 7987644"/>
              <a:gd name="connsiteY112" fmla="*/ 54411 h 385236"/>
              <a:gd name="connsiteX113" fmla="*/ 4192969 w 7987644"/>
              <a:gd name="connsiteY113" fmla="*/ 54411 h 385236"/>
              <a:gd name="connsiteX114" fmla="*/ 4084146 w 7987644"/>
              <a:gd name="connsiteY114" fmla="*/ 32647 h 385236"/>
              <a:gd name="connsiteX115" fmla="*/ 4105911 w 7987644"/>
              <a:gd name="connsiteY115" fmla="*/ 32647 h 385236"/>
              <a:gd name="connsiteX116" fmla="*/ 4105911 w 7987644"/>
              <a:gd name="connsiteY116" fmla="*/ 54411 h 385236"/>
              <a:gd name="connsiteX117" fmla="*/ 4084146 w 7987644"/>
              <a:gd name="connsiteY117" fmla="*/ 54411 h 385236"/>
              <a:gd name="connsiteX118" fmla="*/ 4029734 w 7987644"/>
              <a:gd name="connsiteY118" fmla="*/ 32647 h 385236"/>
              <a:gd name="connsiteX119" fmla="*/ 4051499 w 7987644"/>
              <a:gd name="connsiteY119" fmla="*/ 32647 h 385236"/>
              <a:gd name="connsiteX120" fmla="*/ 4051499 w 7987644"/>
              <a:gd name="connsiteY120" fmla="*/ 54411 h 385236"/>
              <a:gd name="connsiteX121" fmla="*/ 4029734 w 7987644"/>
              <a:gd name="connsiteY121" fmla="*/ 54411 h 385236"/>
              <a:gd name="connsiteX122" fmla="*/ 3953558 w 7987644"/>
              <a:gd name="connsiteY122" fmla="*/ 32647 h 385236"/>
              <a:gd name="connsiteX123" fmla="*/ 3975323 w 7987644"/>
              <a:gd name="connsiteY123" fmla="*/ 32647 h 385236"/>
              <a:gd name="connsiteX124" fmla="*/ 3975323 w 7987644"/>
              <a:gd name="connsiteY124" fmla="*/ 54411 h 385236"/>
              <a:gd name="connsiteX125" fmla="*/ 3953558 w 7987644"/>
              <a:gd name="connsiteY125" fmla="*/ 54411 h 385236"/>
              <a:gd name="connsiteX126" fmla="*/ 3920911 w 7987644"/>
              <a:gd name="connsiteY126" fmla="*/ 32647 h 385236"/>
              <a:gd name="connsiteX127" fmla="*/ 3936147 w 7987644"/>
              <a:gd name="connsiteY127" fmla="*/ 32647 h 385236"/>
              <a:gd name="connsiteX128" fmla="*/ 3936147 w 7987644"/>
              <a:gd name="connsiteY128" fmla="*/ 54411 h 385236"/>
              <a:gd name="connsiteX129" fmla="*/ 3920911 w 7987644"/>
              <a:gd name="connsiteY129" fmla="*/ 54411 h 385236"/>
              <a:gd name="connsiteX130" fmla="*/ 3881734 w 7987644"/>
              <a:gd name="connsiteY130" fmla="*/ 32647 h 385236"/>
              <a:gd name="connsiteX131" fmla="*/ 3896970 w 7987644"/>
              <a:gd name="connsiteY131" fmla="*/ 32647 h 385236"/>
              <a:gd name="connsiteX132" fmla="*/ 3896970 w 7987644"/>
              <a:gd name="connsiteY132" fmla="*/ 54411 h 385236"/>
              <a:gd name="connsiteX133" fmla="*/ 3881734 w 7987644"/>
              <a:gd name="connsiteY133" fmla="*/ 54411 h 385236"/>
              <a:gd name="connsiteX134" fmla="*/ 3844734 w 7987644"/>
              <a:gd name="connsiteY134" fmla="*/ 32647 h 385236"/>
              <a:gd name="connsiteX135" fmla="*/ 3866499 w 7987644"/>
              <a:gd name="connsiteY135" fmla="*/ 32647 h 385236"/>
              <a:gd name="connsiteX136" fmla="*/ 3866499 w 7987644"/>
              <a:gd name="connsiteY136" fmla="*/ 54411 h 385236"/>
              <a:gd name="connsiteX137" fmla="*/ 3844734 w 7987644"/>
              <a:gd name="connsiteY137" fmla="*/ 54411 h 385236"/>
              <a:gd name="connsiteX138" fmla="*/ 3803381 w 7987644"/>
              <a:gd name="connsiteY138" fmla="*/ 32647 h 385236"/>
              <a:gd name="connsiteX139" fmla="*/ 3818617 w 7987644"/>
              <a:gd name="connsiteY139" fmla="*/ 32647 h 385236"/>
              <a:gd name="connsiteX140" fmla="*/ 3818617 w 7987644"/>
              <a:gd name="connsiteY140" fmla="*/ 54411 h 385236"/>
              <a:gd name="connsiteX141" fmla="*/ 3803381 w 7987644"/>
              <a:gd name="connsiteY141" fmla="*/ 54411 h 385236"/>
              <a:gd name="connsiteX142" fmla="*/ 3768558 w 7987644"/>
              <a:gd name="connsiteY142" fmla="*/ 32647 h 385236"/>
              <a:gd name="connsiteX143" fmla="*/ 3790323 w 7987644"/>
              <a:gd name="connsiteY143" fmla="*/ 32647 h 385236"/>
              <a:gd name="connsiteX144" fmla="*/ 3790323 w 7987644"/>
              <a:gd name="connsiteY144" fmla="*/ 54411 h 385236"/>
              <a:gd name="connsiteX145" fmla="*/ 3768558 w 7987644"/>
              <a:gd name="connsiteY145" fmla="*/ 54411 h 385236"/>
              <a:gd name="connsiteX146" fmla="*/ 3725028 w 7987644"/>
              <a:gd name="connsiteY146" fmla="*/ 32647 h 385236"/>
              <a:gd name="connsiteX147" fmla="*/ 3746793 w 7987644"/>
              <a:gd name="connsiteY147" fmla="*/ 32647 h 385236"/>
              <a:gd name="connsiteX148" fmla="*/ 3746793 w 7987644"/>
              <a:gd name="connsiteY148" fmla="*/ 54411 h 385236"/>
              <a:gd name="connsiteX149" fmla="*/ 3725028 w 7987644"/>
              <a:gd name="connsiteY149" fmla="*/ 54411 h 385236"/>
              <a:gd name="connsiteX150" fmla="*/ 3648852 w 7987644"/>
              <a:gd name="connsiteY150" fmla="*/ 32647 h 385236"/>
              <a:gd name="connsiteX151" fmla="*/ 3670617 w 7987644"/>
              <a:gd name="connsiteY151" fmla="*/ 32647 h 385236"/>
              <a:gd name="connsiteX152" fmla="*/ 3670617 w 7987644"/>
              <a:gd name="connsiteY152" fmla="*/ 54411 h 385236"/>
              <a:gd name="connsiteX153" fmla="*/ 3648852 w 7987644"/>
              <a:gd name="connsiteY153" fmla="*/ 54411 h 385236"/>
              <a:gd name="connsiteX154" fmla="*/ 3605323 w 7987644"/>
              <a:gd name="connsiteY154" fmla="*/ 32647 h 385236"/>
              <a:gd name="connsiteX155" fmla="*/ 3627088 w 7987644"/>
              <a:gd name="connsiteY155" fmla="*/ 32647 h 385236"/>
              <a:gd name="connsiteX156" fmla="*/ 3627088 w 7987644"/>
              <a:gd name="connsiteY156" fmla="*/ 54411 h 385236"/>
              <a:gd name="connsiteX157" fmla="*/ 3605323 w 7987644"/>
              <a:gd name="connsiteY157" fmla="*/ 54411 h 385236"/>
              <a:gd name="connsiteX158" fmla="*/ 3572676 w 7987644"/>
              <a:gd name="connsiteY158" fmla="*/ 32647 h 385236"/>
              <a:gd name="connsiteX159" fmla="*/ 3594441 w 7987644"/>
              <a:gd name="connsiteY159" fmla="*/ 32647 h 385236"/>
              <a:gd name="connsiteX160" fmla="*/ 3594441 w 7987644"/>
              <a:gd name="connsiteY160" fmla="*/ 54411 h 385236"/>
              <a:gd name="connsiteX161" fmla="*/ 3572676 w 7987644"/>
              <a:gd name="connsiteY161" fmla="*/ 54411 h 385236"/>
              <a:gd name="connsiteX162" fmla="*/ 3538940 w 7987644"/>
              <a:gd name="connsiteY162" fmla="*/ 32647 h 385236"/>
              <a:gd name="connsiteX163" fmla="*/ 3554176 w 7987644"/>
              <a:gd name="connsiteY163" fmla="*/ 32647 h 385236"/>
              <a:gd name="connsiteX164" fmla="*/ 3554176 w 7987644"/>
              <a:gd name="connsiteY164" fmla="*/ 54411 h 385236"/>
              <a:gd name="connsiteX165" fmla="*/ 3538940 w 7987644"/>
              <a:gd name="connsiteY165" fmla="*/ 54411 h 385236"/>
              <a:gd name="connsiteX166" fmla="*/ 3496499 w 7987644"/>
              <a:gd name="connsiteY166" fmla="*/ 32647 h 385236"/>
              <a:gd name="connsiteX167" fmla="*/ 3518264 w 7987644"/>
              <a:gd name="connsiteY167" fmla="*/ 32647 h 385236"/>
              <a:gd name="connsiteX168" fmla="*/ 3518264 w 7987644"/>
              <a:gd name="connsiteY168" fmla="*/ 54411 h 385236"/>
              <a:gd name="connsiteX169" fmla="*/ 3496499 w 7987644"/>
              <a:gd name="connsiteY169" fmla="*/ 54411 h 385236"/>
              <a:gd name="connsiteX170" fmla="*/ 3452970 w 7987644"/>
              <a:gd name="connsiteY170" fmla="*/ 32647 h 385236"/>
              <a:gd name="connsiteX171" fmla="*/ 3474735 w 7987644"/>
              <a:gd name="connsiteY171" fmla="*/ 32647 h 385236"/>
              <a:gd name="connsiteX172" fmla="*/ 3474735 w 7987644"/>
              <a:gd name="connsiteY172" fmla="*/ 54411 h 385236"/>
              <a:gd name="connsiteX173" fmla="*/ 3452970 w 7987644"/>
              <a:gd name="connsiteY173" fmla="*/ 54411 h 385236"/>
              <a:gd name="connsiteX174" fmla="*/ 3421410 w 7987644"/>
              <a:gd name="connsiteY174" fmla="*/ 32647 h 385236"/>
              <a:gd name="connsiteX175" fmla="*/ 3436646 w 7987644"/>
              <a:gd name="connsiteY175" fmla="*/ 32647 h 385236"/>
              <a:gd name="connsiteX176" fmla="*/ 3436646 w 7987644"/>
              <a:gd name="connsiteY176" fmla="*/ 54411 h 385236"/>
              <a:gd name="connsiteX177" fmla="*/ 3421410 w 7987644"/>
              <a:gd name="connsiteY177" fmla="*/ 54411 h 385236"/>
              <a:gd name="connsiteX178" fmla="*/ 3387676 w 7987644"/>
              <a:gd name="connsiteY178" fmla="*/ 32647 h 385236"/>
              <a:gd name="connsiteX179" fmla="*/ 3409441 w 7987644"/>
              <a:gd name="connsiteY179" fmla="*/ 32647 h 385236"/>
              <a:gd name="connsiteX180" fmla="*/ 3409441 w 7987644"/>
              <a:gd name="connsiteY180" fmla="*/ 54411 h 385236"/>
              <a:gd name="connsiteX181" fmla="*/ 3387676 w 7987644"/>
              <a:gd name="connsiteY181" fmla="*/ 54411 h 385236"/>
              <a:gd name="connsiteX182" fmla="*/ 3333264 w 7987644"/>
              <a:gd name="connsiteY182" fmla="*/ 32647 h 385236"/>
              <a:gd name="connsiteX183" fmla="*/ 3355029 w 7987644"/>
              <a:gd name="connsiteY183" fmla="*/ 32647 h 385236"/>
              <a:gd name="connsiteX184" fmla="*/ 3355029 w 7987644"/>
              <a:gd name="connsiteY184" fmla="*/ 54411 h 385236"/>
              <a:gd name="connsiteX185" fmla="*/ 3333264 w 7987644"/>
              <a:gd name="connsiteY185" fmla="*/ 54411 h 385236"/>
              <a:gd name="connsiteX186" fmla="*/ 3304970 w 7987644"/>
              <a:gd name="connsiteY186" fmla="*/ 32647 h 385236"/>
              <a:gd name="connsiteX187" fmla="*/ 3320206 w 7987644"/>
              <a:gd name="connsiteY187" fmla="*/ 32647 h 385236"/>
              <a:gd name="connsiteX188" fmla="*/ 3320206 w 7987644"/>
              <a:gd name="connsiteY188" fmla="*/ 54411 h 385236"/>
              <a:gd name="connsiteX189" fmla="*/ 3304970 w 7987644"/>
              <a:gd name="connsiteY189" fmla="*/ 54411 h 385236"/>
              <a:gd name="connsiteX190" fmla="*/ 3267970 w 7987644"/>
              <a:gd name="connsiteY190" fmla="*/ 32647 h 385236"/>
              <a:gd name="connsiteX191" fmla="*/ 3289735 w 7987644"/>
              <a:gd name="connsiteY191" fmla="*/ 32647 h 385236"/>
              <a:gd name="connsiteX192" fmla="*/ 3289735 w 7987644"/>
              <a:gd name="connsiteY192" fmla="*/ 54411 h 385236"/>
              <a:gd name="connsiteX193" fmla="*/ 3267970 w 7987644"/>
              <a:gd name="connsiteY193" fmla="*/ 54411 h 385236"/>
              <a:gd name="connsiteX194" fmla="*/ 3224440 w 7987644"/>
              <a:gd name="connsiteY194" fmla="*/ 32647 h 385236"/>
              <a:gd name="connsiteX195" fmla="*/ 3246205 w 7987644"/>
              <a:gd name="connsiteY195" fmla="*/ 32647 h 385236"/>
              <a:gd name="connsiteX196" fmla="*/ 3246205 w 7987644"/>
              <a:gd name="connsiteY196" fmla="*/ 54411 h 385236"/>
              <a:gd name="connsiteX197" fmla="*/ 3224440 w 7987644"/>
              <a:gd name="connsiteY197" fmla="*/ 54411 h 385236"/>
              <a:gd name="connsiteX198" fmla="*/ 3187440 w 7987644"/>
              <a:gd name="connsiteY198" fmla="*/ 32647 h 385236"/>
              <a:gd name="connsiteX199" fmla="*/ 3202676 w 7987644"/>
              <a:gd name="connsiteY199" fmla="*/ 32647 h 385236"/>
              <a:gd name="connsiteX200" fmla="*/ 3202676 w 7987644"/>
              <a:gd name="connsiteY200" fmla="*/ 54411 h 385236"/>
              <a:gd name="connsiteX201" fmla="*/ 3187440 w 7987644"/>
              <a:gd name="connsiteY201" fmla="*/ 54411 h 385236"/>
              <a:gd name="connsiteX202" fmla="*/ 3148264 w 7987644"/>
              <a:gd name="connsiteY202" fmla="*/ 32647 h 385236"/>
              <a:gd name="connsiteX203" fmla="*/ 3170029 w 7987644"/>
              <a:gd name="connsiteY203" fmla="*/ 32647 h 385236"/>
              <a:gd name="connsiteX204" fmla="*/ 3170029 w 7987644"/>
              <a:gd name="connsiteY204" fmla="*/ 54411 h 385236"/>
              <a:gd name="connsiteX205" fmla="*/ 3148264 w 7987644"/>
              <a:gd name="connsiteY205" fmla="*/ 54411 h 385236"/>
              <a:gd name="connsiteX206" fmla="*/ 5362822 w 7987644"/>
              <a:gd name="connsiteY206" fmla="*/ 0 h 385236"/>
              <a:gd name="connsiteX207" fmla="*/ 5406351 w 7987644"/>
              <a:gd name="connsiteY207" fmla="*/ 43529 h 385236"/>
              <a:gd name="connsiteX208" fmla="*/ 5362822 w 7987644"/>
              <a:gd name="connsiteY208" fmla="*/ 87058 h 385236"/>
              <a:gd name="connsiteX209" fmla="*/ 5319292 w 7987644"/>
              <a:gd name="connsiteY209" fmla="*/ 43529 h 385236"/>
              <a:gd name="connsiteX210" fmla="*/ 5362822 w 7987644"/>
              <a:gd name="connsiteY210" fmla="*/ 0 h 385236"/>
              <a:gd name="connsiteX211" fmla="*/ 2980674 w 7987644"/>
              <a:gd name="connsiteY211" fmla="*/ 0 h 385236"/>
              <a:gd name="connsiteX212" fmla="*/ 3012234 w 7987644"/>
              <a:gd name="connsiteY212" fmla="*/ 43529 h 385236"/>
              <a:gd name="connsiteX213" fmla="*/ 2980674 w 7987644"/>
              <a:gd name="connsiteY213" fmla="*/ 87058 h 385236"/>
              <a:gd name="connsiteX214" fmla="*/ 2949116 w 7987644"/>
              <a:gd name="connsiteY214" fmla="*/ 43529 h 385236"/>
              <a:gd name="connsiteX215" fmla="*/ 2980674 w 7987644"/>
              <a:gd name="connsiteY215" fmla="*/ 0 h 38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Lst>
            <a:rect l="l" t="t" r="r" b="b"/>
            <a:pathLst>
              <a:path w="7987644" h="385236">
                <a:moveTo>
                  <a:pt x="2735822" y="330824"/>
                </a:moveTo>
                <a:lnTo>
                  <a:pt x="3018763" y="330824"/>
                </a:lnTo>
                <a:lnTo>
                  <a:pt x="3110175" y="330824"/>
                </a:lnTo>
                <a:lnTo>
                  <a:pt x="3982939" y="330824"/>
                </a:lnTo>
                <a:lnTo>
                  <a:pt x="5182174" y="330824"/>
                </a:lnTo>
                <a:lnTo>
                  <a:pt x="5309497" y="330824"/>
                </a:lnTo>
                <a:lnTo>
                  <a:pt x="5705614" y="330824"/>
                </a:lnTo>
                <a:lnTo>
                  <a:pt x="5618555" y="385236"/>
                </a:lnTo>
                <a:lnTo>
                  <a:pt x="5281203" y="385236"/>
                </a:lnTo>
                <a:lnTo>
                  <a:pt x="5183261" y="352589"/>
                </a:lnTo>
                <a:lnTo>
                  <a:pt x="3982939" y="352589"/>
                </a:lnTo>
                <a:lnTo>
                  <a:pt x="3110175" y="352589"/>
                </a:lnTo>
                <a:lnTo>
                  <a:pt x="3039439" y="385236"/>
                </a:lnTo>
                <a:lnTo>
                  <a:pt x="2797851" y="385236"/>
                </a:lnTo>
                <a:close/>
                <a:moveTo>
                  <a:pt x="0" y="232883"/>
                </a:moveTo>
                <a:lnTo>
                  <a:pt x="3982939" y="232883"/>
                </a:lnTo>
                <a:lnTo>
                  <a:pt x="3982940" y="232883"/>
                </a:lnTo>
                <a:lnTo>
                  <a:pt x="7987644" y="232883"/>
                </a:lnTo>
                <a:lnTo>
                  <a:pt x="7987644" y="243765"/>
                </a:lnTo>
                <a:lnTo>
                  <a:pt x="3982940" y="243765"/>
                </a:lnTo>
                <a:lnTo>
                  <a:pt x="3982939" y="243765"/>
                </a:lnTo>
                <a:lnTo>
                  <a:pt x="0" y="243765"/>
                </a:lnTo>
                <a:close/>
                <a:moveTo>
                  <a:pt x="5158233" y="37000"/>
                </a:moveTo>
                <a:lnTo>
                  <a:pt x="5190880" y="37000"/>
                </a:lnTo>
                <a:lnTo>
                  <a:pt x="5190880" y="58764"/>
                </a:lnTo>
                <a:lnTo>
                  <a:pt x="5158233" y="58764"/>
                </a:lnTo>
                <a:close/>
                <a:moveTo>
                  <a:pt x="5103821" y="37000"/>
                </a:moveTo>
                <a:lnTo>
                  <a:pt x="5136468" y="37000"/>
                </a:lnTo>
                <a:lnTo>
                  <a:pt x="5136468" y="58764"/>
                </a:lnTo>
                <a:lnTo>
                  <a:pt x="5103821" y="58764"/>
                </a:lnTo>
                <a:close/>
                <a:moveTo>
                  <a:pt x="4994998" y="37000"/>
                </a:moveTo>
                <a:lnTo>
                  <a:pt x="5027645" y="37000"/>
                </a:lnTo>
                <a:lnTo>
                  <a:pt x="5027645" y="58764"/>
                </a:lnTo>
                <a:lnTo>
                  <a:pt x="4994998" y="58764"/>
                </a:lnTo>
                <a:close/>
                <a:moveTo>
                  <a:pt x="4940586" y="37000"/>
                </a:moveTo>
                <a:lnTo>
                  <a:pt x="4973233" y="37000"/>
                </a:lnTo>
                <a:lnTo>
                  <a:pt x="4973233" y="58764"/>
                </a:lnTo>
                <a:lnTo>
                  <a:pt x="4940586" y="58764"/>
                </a:lnTo>
                <a:close/>
                <a:moveTo>
                  <a:pt x="4842645" y="37000"/>
                </a:moveTo>
                <a:lnTo>
                  <a:pt x="4875292" y="37000"/>
                </a:lnTo>
                <a:lnTo>
                  <a:pt x="4875292" y="58764"/>
                </a:lnTo>
                <a:lnTo>
                  <a:pt x="4842645" y="58764"/>
                </a:lnTo>
                <a:close/>
                <a:moveTo>
                  <a:pt x="4777351" y="37000"/>
                </a:moveTo>
                <a:lnTo>
                  <a:pt x="4809998" y="37000"/>
                </a:lnTo>
                <a:lnTo>
                  <a:pt x="4809998" y="58764"/>
                </a:lnTo>
                <a:lnTo>
                  <a:pt x="4777351" y="58764"/>
                </a:lnTo>
                <a:close/>
                <a:moveTo>
                  <a:pt x="4679410" y="37000"/>
                </a:moveTo>
                <a:lnTo>
                  <a:pt x="4712057" y="37000"/>
                </a:lnTo>
                <a:lnTo>
                  <a:pt x="4712057" y="58764"/>
                </a:lnTo>
                <a:lnTo>
                  <a:pt x="4679410" y="58764"/>
                </a:lnTo>
                <a:close/>
                <a:moveTo>
                  <a:pt x="4624998" y="37000"/>
                </a:moveTo>
                <a:lnTo>
                  <a:pt x="4657645" y="37000"/>
                </a:lnTo>
                <a:lnTo>
                  <a:pt x="4657645" y="58764"/>
                </a:lnTo>
                <a:lnTo>
                  <a:pt x="4624998" y="58764"/>
                </a:lnTo>
                <a:close/>
                <a:moveTo>
                  <a:pt x="4516175" y="37000"/>
                </a:moveTo>
                <a:lnTo>
                  <a:pt x="4548822" y="37000"/>
                </a:lnTo>
                <a:lnTo>
                  <a:pt x="4548822" y="58764"/>
                </a:lnTo>
                <a:lnTo>
                  <a:pt x="4516175" y="58764"/>
                </a:lnTo>
                <a:close/>
                <a:moveTo>
                  <a:pt x="4461763" y="37000"/>
                </a:moveTo>
                <a:lnTo>
                  <a:pt x="4494410" y="37000"/>
                </a:lnTo>
                <a:lnTo>
                  <a:pt x="4494410" y="58764"/>
                </a:lnTo>
                <a:lnTo>
                  <a:pt x="4461763" y="58764"/>
                </a:lnTo>
                <a:close/>
                <a:moveTo>
                  <a:pt x="4407351" y="37000"/>
                </a:moveTo>
                <a:lnTo>
                  <a:pt x="4439998" y="37000"/>
                </a:lnTo>
                <a:lnTo>
                  <a:pt x="4439998" y="58764"/>
                </a:lnTo>
                <a:lnTo>
                  <a:pt x="4407351" y="58764"/>
                </a:lnTo>
                <a:close/>
                <a:moveTo>
                  <a:pt x="4352939" y="37000"/>
                </a:moveTo>
                <a:lnTo>
                  <a:pt x="4385586" y="37000"/>
                </a:lnTo>
                <a:lnTo>
                  <a:pt x="4385586" y="58764"/>
                </a:lnTo>
                <a:lnTo>
                  <a:pt x="4352939" y="58764"/>
                </a:lnTo>
                <a:close/>
                <a:moveTo>
                  <a:pt x="4298528" y="37000"/>
                </a:moveTo>
                <a:lnTo>
                  <a:pt x="4331175" y="37000"/>
                </a:lnTo>
                <a:lnTo>
                  <a:pt x="4331175" y="58764"/>
                </a:lnTo>
                <a:lnTo>
                  <a:pt x="4298528" y="58764"/>
                </a:lnTo>
                <a:close/>
                <a:moveTo>
                  <a:pt x="4244116" y="37000"/>
                </a:moveTo>
                <a:lnTo>
                  <a:pt x="4276763" y="37000"/>
                </a:lnTo>
                <a:lnTo>
                  <a:pt x="4276763" y="58764"/>
                </a:lnTo>
                <a:lnTo>
                  <a:pt x="4244116" y="58764"/>
                </a:lnTo>
                <a:close/>
                <a:moveTo>
                  <a:pt x="4135292" y="37000"/>
                </a:moveTo>
                <a:lnTo>
                  <a:pt x="4167939" y="37000"/>
                </a:lnTo>
                <a:lnTo>
                  <a:pt x="4167939" y="58764"/>
                </a:lnTo>
                <a:lnTo>
                  <a:pt x="4135292" y="58764"/>
                </a:lnTo>
                <a:close/>
                <a:moveTo>
                  <a:pt x="3982939" y="37000"/>
                </a:moveTo>
                <a:lnTo>
                  <a:pt x="4015586" y="37000"/>
                </a:lnTo>
                <a:lnTo>
                  <a:pt x="4015586" y="58764"/>
                </a:lnTo>
                <a:lnTo>
                  <a:pt x="3982939" y="58764"/>
                </a:lnTo>
                <a:close/>
                <a:moveTo>
                  <a:pt x="3689116" y="37000"/>
                </a:moveTo>
                <a:lnTo>
                  <a:pt x="3721763" y="37000"/>
                </a:lnTo>
                <a:lnTo>
                  <a:pt x="3721763" y="58764"/>
                </a:lnTo>
                <a:lnTo>
                  <a:pt x="3689116" y="58764"/>
                </a:lnTo>
                <a:close/>
                <a:moveTo>
                  <a:pt x="3112352" y="37000"/>
                </a:moveTo>
                <a:lnTo>
                  <a:pt x="3144999" y="37000"/>
                </a:lnTo>
                <a:lnTo>
                  <a:pt x="3144999" y="58764"/>
                </a:lnTo>
                <a:lnTo>
                  <a:pt x="3112352" y="58764"/>
                </a:lnTo>
                <a:close/>
                <a:moveTo>
                  <a:pt x="5052675" y="32647"/>
                </a:moveTo>
                <a:lnTo>
                  <a:pt x="5074440" y="32647"/>
                </a:lnTo>
                <a:lnTo>
                  <a:pt x="5074440" y="54411"/>
                </a:lnTo>
                <a:lnTo>
                  <a:pt x="5052675" y="54411"/>
                </a:lnTo>
                <a:close/>
                <a:moveTo>
                  <a:pt x="4889440" y="32647"/>
                </a:moveTo>
                <a:lnTo>
                  <a:pt x="4911205" y="32647"/>
                </a:lnTo>
                <a:lnTo>
                  <a:pt x="4911205" y="54411"/>
                </a:lnTo>
                <a:lnTo>
                  <a:pt x="4889440" y="54411"/>
                </a:lnTo>
                <a:close/>
                <a:moveTo>
                  <a:pt x="4726204" y="32647"/>
                </a:moveTo>
                <a:lnTo>
                  <a:pt x="4747969" y="32647"/>
                </a:lnTo>
                <a:lnTo>
                  <a:pt x="4747969" y="54411"/>
                </a:lnTo>
                <a:lnTo>
                  <a:pt x="4726204" y="54411"/>
                </a:lnTo>
                <a:close/>
                <a:moveTo>
                  <a:pt x="4562969" y="32647"/>
                </a:moveTo>
                <a:lnTo>
                  <a:pt x="4584734" y="32647"/>
                </a:lnTo>
                <a:lnTo>
                  <a:pt x="4584734" y="54411"/>
                </a:lnTo>
                <a:lnTo>
                  <a:pt x="4562969" y="54411"/>
                </a:lnTo>
                <a:close/>
                <a:moveTo>
                  <a:pt x="4192969" y="32647"/>
                </a:moveTo>
                <a:lnTo>
                  <a:pt x="4214734" y="32647"/>
                </a:lnTo>
                <a:lnTo>
                  <a:pt x="4214734" y="54411"/>
                </a:lnTo>
                <a:lnTo>
                  <a:pt x="4192969" y="54411"/>
                </a:lnTo>
                <a:close/>
                <a:moveTo>
                  <a:pt x="4084146" y="32647"/>
                </a:moveTo>
                <a:lnTo>
                  <a:pt x="4105911" y="32647"/>
                </a:lnTo>
                <a:lnTo>
                  <a:pt x="4105911" y="54411"/>
                </a:lnTo>
                <a:lnTo>
                  <a:pt x="4084146" y="54411"/>
                </a:lnTo>
                <a:close/>
                <a:moveTo>
                  <a:pt x="4029734" y="32647"/>
                </a:moveTo>
                <a:lnTo>
                  <a:pt x="4051499" y="32647"/>
                </a:lnTo>
                <a:lnTo>
                  <a:pt x="4051499" y="54411"/>
                </a:lnTo>
                <a:lnTo>
                  <a:pt x="4029734" y="54411"/>
                </a:lnTo>
                <a:close/>
                <a:moveTo>
                  <a:pt x="3953558" y="32647"/>
                </a:moveTo>
                <a:lnTo>
                  <a:pt x="3975323" y="32647"/>
                </a:lnTo>
                <a:lnTo>
                  <a:pt x="3975323" y="54411"/>
                </a:lnTo>
                <a:lnTo>
                  <a:pt x="3953558" y="54411"/>
                </a:lnTo>
                <a:close/>
                <a:moveTo>
                  <a:pt x="3920911" y="32647"/>
                </a:moveTo>
                <a:lnTo>
                  <a:pt x="3936147" y="32647"/>
                </a:lnTo>
                <a:lnTo>
                  <a:pt x="3936147" y="54411"/>
                </a:lnTo>
                <a:lnTo>
                  <a:pt x="3920911" y="54411"/>
                </a:lnTo>
                <a:close/>
                <a:moveTo>
                  <a:pt x="3881734" y="32647"/>
                </a:moveTo>
                <a:lnTo>
                  <a:pt x="3896970" y="32647"/>
                </a:lnTo>
                <a:lnTo>
                  <a:pt x="3896970" y="54411"/>
                </a:lnTo>
                <a:lnTo>
                  <a:pt x="3881734" y="54411"/>
                </a:lnTo>
                <a:close/>
                <a:moveTo>
                  <a:pt x="3844734" y="32647"/>
                </a:moveTo>
                <a:lnTo>
                  <a:pt x="3866499" y="32647"/>
                </a:lnTo>
                <a:lnTo>
                  <a:pt x="3866499" y="54411"/>
                </a:lnTo>
                <a:lnTo>
                  <a:pt x="3844734" y="54411"/>
                </a:lnTo>
                <a:close/>
                <a:moveTo>
                  <a:pt x="3803381" y="32647"/>
                </a:moveTo>
                <a:lnTo>
                  <a:pt x="3818617" y="32647"/>
                </a:lnTo>
                <a:lnTo>
                  <a:pt x="3818617" y="54411"/>
                </a:lnTo>
                <a:lnTo>
                  <a:pt x="3803381" y="54411"/>
                </a:lnTo>
                <a:close/>
                <a:moveTo>
                  <a:pt x="3768558" y="32647"/>
                </a:moveTo>
                <a:lnTo>
                  <a:pt x="3790323" y="32647"/>
                </a:lnTo>
                <a:lnTo>
                  <a:pt x="3790323" y="54411"/>
                </a:lnTo>
                <a:lnTo>
                  <a:pt x="3768558" y="54411"/>
                </a:lnTo>
                <a:close/>
                <a:moveTo>
                  <a:pt x="3725028" y="32647"/>
                </a:moveTo>
                <a:lnTo>
                  <a:pt x="3746793" y="32647"/>
                </a:lnTo>
                <a:lnTo>
                  <a:pt x="3746793" y="54411"/>
                </a:lnTo>
                <a:lnTo>
                  <a:pt x="3725028" y="54411"/>
                </a:lnTo>
                <a:close/>
                <a:moveTo>
                  <a:pt x="3648852" y="32647"/>
                </a:moveTo>
                <a:lnTo>
                  <a:pt x="3670617" y="32647"/>
                </a:lnTo>
                <a:lnTo>
                  <a:pt x="3670617" y="54411"/>
                </a:lnTo>
                <a:lnTo>
                  <a:pt x="3648852" y="54411"/>
                </a:lnTo>
                <a:close/>
                <a:moveTo>
                  <a:pt x="3605323" y="32647"/>
                </a:moveTo>
                <a:lnTo>
                  <a:pt x="3627088" y="32647"/>
                </a:lnTo>
                <a:lnTo>
                  <a:pt x="3627088" y="54411"/>
                </a:lnTo>
                <a:lnTo>
                  <a:pt x="3605323" y="54411"/>
                </a:lnTo>
                <a:close/>
                <a:moveTo>
                  <a:pt x="3572676" y="32647"/>
                </a:moveTo>
                <a:lnTo>
                  <a:pt x="3594441" y="32647"/>
                </a:lnTo>
                <a:lnTo>
                  <a:pt x="3594441" y="54411"/>
                </a:lnTo>
                <a:lnTo>
                  <a:pt x="3572676" y="54411"/>
                </a:lnTo>
                <a:close/>
                <a:moveTo>
                  <a:pt x="3538940" y="32647"/>
                </a:moveTo>
                <a:lnTo>
                  <a:pt x="3554176" y="32647"/>
                </a:lnTo>
                <a:lnTo>
                  <a:pt x="3554176" y="54411"/>
                </a:lnTo>
                <a:lnTo>
                  <a:pt x="3538940" y="54411"/>
                </a:lnTo>
                <a:close/>
                <a:moveTo>
                  <a:pt x="3496499" y="32647"/>
                </a:moveTo>
                <a:lnTo>
                  <a:pt x="3518264" y="32647"/>
                </a:lnTo>
                <a:lnTo>
                  <a:pt x="3518264" y="54411"/>
                </a:lnTo>
                <a:lnTo>
                  <a:pt x="3496499" y="54411"/>
                </a:lnTo>
                <a:close/>
                <a:moveTo>
                  <a:pt x="3452970" y="32647"/>
                </a:moveTo>
                <a:lnTo>
                  <a:pt x="3474735" y="32647"/>
                </a:lnTo>
                <a:lnTo>
                  <a:pt x="3474735" y="54411"/>
                </a:lnTo>
                <a:lnTo>
                  <a:pt x="3452970" y="54411"/>
                </a:lnTo>
                <a:close/>
                <a:moveTo>
                  <a:pt x="3421410" y="32647"/>
                </a:moveTo>
                <a:lnTo>
                  <a:pt x="3436646" y="32647"/>
                </a:lnTo>
                <a:lnTo>
                  <a:pt x="3436646" y="54411"/>
                </a:lnTo>
                <a:lnTo>
                  <a:pt x="3421410" y="54411"/>
                </a:lnTo>
                <a:close/>
                <a:moveTo>
                  <a:pt x="3387676" y="32647"/>
                </a:moveTo>
                <a:lnTo>
                  <a:pt x="3409441" y="32647"/>
                </a:lnTo>
                <a:lnTo>
                  <a:pt x="3409441" y="54411"/>
                </a:lnTo>
                <a:lnTo>
                  <a:pt x="3387676" y="54411"/>
                </a:lnTo>
                <a:close/>
                <a:moveTo>
                  <a:pt x="3333264" y="32647"/>
                </a:moveTo>
                <a:lnTo>
                  <a:pt x="3355029" y="32647"/>
                </a:lnTo>
                <a:lnTo>
                  <a:pt x="3355029" y="54411"/>
                </a:lnTo>
                <a:lnTo>
                  <a:pt x="3333264" y="54411"/>
                </a:lnTo>
                <a:close/>
                <a:moveTo>
                  <a:pt x="3304970" y="32647"/>
                </a:moveTo>
                <a:lnTo>
                  <a:pt x="3320206" y="32647"/>
                </a:lnTo>
                <a:lnTo>
                  <a:pt x="3320206" y="54411"/>
                </a:lnTo>
                <a:lnTo>
                  <a:pt x="3304970" y="54411"/>
                </a:lnTo>
                <a:close/>
                <a:moveTo>
                  <a:pt x="3267970" y="32647"/>
                </a:moveTo>
                <a:lnTo>
                  <a:pt x="3289735" y="32647"/>
                </a:lnTo>
                <a:lnTo>
                  <a:pt x="3289735" y="54411"/>
                </a:lnTo>
                <a:lnTo>
                  <a:pt x="3267970" y="54411"/>
                </a:lnTo>
                <a:close/>
                <a:moveTo>
                  <a:pt x="3224440" y="32647"/>
                </a:moveTo>
                <a:lnTo>
                  <a:pt x="3246205" y="32647"/>
                </a:lnTo>
                <a:lnTo>
                  <a:pt x="3246205" y="54411"/>
                </a:lnTo>
                <a:lnTo>
                  <a:pt x="3224440" y="54411"/>
                </a:lnTo>
                <a:close/>
                <a:moveTo>
                  <a:pt x="3187440" y="32647"/>
                </a:moveTo>
                <a:lnTo>
                  <a:pt x="3202676" y="32647"/>
                </a:lnTo>
                <a:lnTo>
                  <a:pt x="3202676" y="54411"/>
                </a:lnTo>
                <a:lnTo>
                  <a:pt x="3187440" y="54411"/>
                </a:lnTo>
                <a:close/>
                <a:moveTo>
                  <a:pt x="3148264" y="32647"/>
                </a:moveTo>
                <a:lnTo>
                  <a:pt x="3170029" y="32647"/>
                </a:lnTo>
                <a:lnTo>
                  <a:pt x="3170029" y="54411"/>
                </a:lnTo>
                <a:lnTo>
                  <a:pt x="3148264" y="54411"/>
                </a:lnTo>
                <a:close/>
                <a:moveTo>
                  <a:pt x="5362822" y="0"/>
                </a:moveTo>
                <a:cubicBezTo>
                  <a:pt x="5386862" y="0"/>
                  <a:pt x="5406351" y="19489"/>
                  <a:pt x="5406351" y="43529"/>
                </a:cubicBezTo>
                <a:cubicBezTo>
                  <a:pt x="5406351" y="67570"/>
                  <a:pt x="5386862" y="87058"/>
                  <a:pt x="5362822" y="87058"/>
                </a:cubicBezTo>
                <a:cubicBezTo>
                  <a:pt x="5338781" y="87058"/>
                  <a:pt x="5319292" y="67570"/>
                  <a:pt x="5319292" y="43529"/>
                </a:cubicBezTo>
                <a:cubicBezTo>
                  <a:pt x="5319292" y="19489"/>
                  <a:pt x="5338781" y="0"/>
                  <a:pt x="5362822" y="0"/>
                </a:cubicBezTo>
                <a:close/>
                <a:moveTo>
                  <a:pt x="2980674" y="0"/>
                </a:moveTo>
                <a:cubicBezTo>
                  <a:pt x="2998086" y="0"/>
                  <a:pt x="3012234" y="19588"/>
                  <a:pt x="3012234" y="43529"/>
                </a:cubicBezTo>
                <a:cubicBezTo>
                  <a:pt x="3012234" y="67470"/>
                  <a:pt x="2998086" y="87058"/>
                  <a:pt x="2980674" y="87058"/>
                </a:cubicBezTo>
                <a:cubicBezTo>
                  <a:pt x="2963263" y="87058"/>
                  <a:pt x="2949116" y="67470"/>
                  <a:pt x="2949116" y="43529"/>
                </a:cubicBezTo>
                <a:cubicBezTo>
                  <a:pt x="2949116" y="19588"/>
                  <a:pt x="2963263" y="0"/>
                  <a:pt x="2980674" y="0"/>
                </a:cubicBezTo>
                <a:close/>
              </a:path>
            </a:pathLst>
          </a:custGeom>
          <a:gradFill>
            <a:gsLst>
              <a:gs pos="3846">
                <a:schemeClr val="accent1">
                  <a:lumMod val="50000"/>
                  <a:lumOff val="50000"/>
                </a:schemeClr>
              </a:gs>
              <a:gs pos="100000">
                <a:schemeClr val="accent1">
                  <a:lumMod val="50000"/>
                  <a:lumOff val="50000"/>
                </a:schemeClr>
              </a:gs>
              <a:gs pos="53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panose="02010600030101010101" charset="-122"/>
              <a:ea typeface="等线" panose="02010600030101010101" charset="-122"/>
            </a:endParaRPr>
          </a:p>
        </p:txBody>
      </p:sp>
      <p:sp>
        <p:nvSpPr>
          <p:cNvPr id="6" name="任意多边形: 形状 5"/>
          <p:cNvSpPr/>
          <p:nvPr/>
        </p:nvSpPr>
        <p:spPr>
          <a:xfrm flipV="1">
            <a:off x="1038482" y="1168452"/>
            <a:ext cx="10115034" cy="487838"/>
          </a:xfrm>
          <a:custGeom>
            <a:avLst/>
            <a:gdLst>
              <a:gd name="connsiteX0" fmla="*/ 2735822 w 7987644"/>
              <a:gd name="connsiteY0" fmla="*/ 330824 h 385236"/>
              <a:gd name="connsiteX1" fmla="*/ 3018763 w 7987644"/>
              <a:gd name="connsiteY1" fmla="*/ 330824 h 385236"/>
              <a:gd name="connsiteX2" fmla="*/ 3110175 w 7987644"/>
              <a:gd name="connsiteY2" fmla="*/ 330824 h 385236"/>
              <a:gd name="connsiteX3" fmla="*/ 3982939 w 7987644"/>
              <a:gd name="connsiteY3" fmla="*/ 330824 h 385236"/>
              <a:gd name="connsiteX4" fmla="*/ 5182174 w 7987644"/>
              <a:gd name="connsiteY4" fmla="*/ 330824 h 385236"/>
              <a:gd name="connsiteX5" fmla="*/ 5309497 w 7987644"/>
              <a:gd name="connsiteY5" fmla="*/ 330824 h 385236"/>
              <a:gd name="connsiteX6" fmla="*/ 5705614 w 7987644"/>
              <a:gd name="connsiteY6" fmla="*/ 330824 h 385236"/>
              <a:gd name="connsiteX7" fmla="*/ 5618555 w 7987644"/>
              <a:gd name="connsiteY7" fmla="*/ 385236 h 385236"/>
              <a:gd name="connsiteX8" fmla="*/ 5281203 w 7987644"/>
              <a:gd name="connsiteY8" fmla="*/ 385236 h 385236"/>
              <a:gd name="connsiteX9" fmla="*/ 5183261 w 7987644"/>
              <a:gd name="connsiteY9" fmla="*/ 352589 h 385236"/>
              <a:gd name="connsiteX10" fmla="*/ 3982939 w 7987644"/>
              <a:gd name="connsiteY10" fmla="*/ 352589 h 385236"/>
              <a:gd name="connsiteX11" fmla="*/ 3110175 w 7987644"/>
              <a:gd name="connsiteY11" fmla="*/ 352589 h 385236"/>
              <a:gd name="connsiteX12" fmla="*/ 3039439 w 7987644"/>
              <a:gd name="connsiteY12" fmla="*/ 385236 h 385236"/>
              <a:gd name="connsiteX13" fmla="*/ 2797851 w 7987644"/>
              <a:gd name="connsiteY13" fmla="*/ 385236 h 385236"/>
              <a:gd name="connsiteX14" fmla="*/ 0 w 7987644"/>
              <a:gd name="connsiteY14" fmla="*/ 232883 h 385236"/>
              <a:gd name="connsiteX15" fmla="*/ 3982939 w 7987644"/>
              <a:gd name="connsiteY15" fmla="*/ 232883 h 385236"/>
              <a:gd name="connsiteX16" fmla="*/ 3982940 w 7987644"/>
              <a:gd name="connsiteY16" fmla="*/ 232883 h 385236"/>
              <a:gd name="connsiteX17" fmla="*/ 7987644 w 7987644"/>
              <a:gd name="connsiteY17" fmla="*/ 232883 h 385236"/>
              <a:gd name="connsiteX18" fmla="*/ 7987644 w 7987644"/>
              <a:gd name="connsiteY18" fmla="*/ 243765 h 385236"/>
              <a:gd name="connsiteX19" fmla="*/ 3982940 w 7987644"/>
              <a:gd name="connsiteY19" fmla="*/ 243765 h 385236"/>
              <a:gd name="connsiteX20" fmla="*/ 3982939 w 7987644"/>
              <a:gd name="connsiteY20" fmla="*/ 243765 h 385236"/>
              <a:gd name="connsiteX21" fmla="*/ 0 w 7987644"/>
              <a:gd name="connsiteY21" fmla="*/ 243765 h 385236"/>
              <a:gd name="connsiteX22" fmla="*/ 5158233 w 7987644"/>
              <a:gd name="connsiteY22" fmla="*/ 37000 h 385236"/>
              <a:gd name="connsiteX23" fmla="*/ 5190880 w 7987644"/>
              <a:gd name="connsiteY23" fmla="*/ 37000 h 385236"/>
              <a:gd name="connsiteX24" fmla="*/ 5190880 w 7987644"/>
              <a:gd name="connsiteY24" fmla="*/ 58764 h 385236"/>
              <a:gd name="connsiteX25" fmla="*/ 5158233 w 7987644"/>
              <a:gd name="connsiteY25" fmla="*/ 58764 h 385236"/>
              <a:gd name="connsiteX26" fmla="*/ 5103821 w 7987644"/>
              <a:gd name="connsiteY26" fmla="*/ 37000 h 385236"/>
              <a:gd name="connsiteX27" fmla="*/ 5136468 w 7987644"/>
              <a:gd name="connsiteY27" fmla="*/ 37000 h 385236"/>
              <a:gd name="connsiteX28" fmla="*/ 5136468 w 7987644"/>
              <a:gd name="connsiteY28" fmla="*/ 58764 h 385236"/>
              <a:gd name="connsiteX29" fmla="*/ 5103821 w 7987644"/>
              <a:gd name="connsiteY29" fmla="*/ 58764 h 385236"/>
              <a:gd name="connsiteX30" fmla="*/ 4994998 w 7987644"/>
              <a:gd name="connsiteY30" fmla="*/ 37000 h 385236"/>
              <a:gd name="connsiteX31" fmla="*/ 5027645 w 7987644"/>
              <a:gd name="connsiteY31" fmla="*/ 37000 h 385236"/>
              <a:gd name="connsiteX32" fmla="*/ 5027645 w 7987644"/>
              <a:gd name="connsiteY32" fmla="*/ 58764 h 385236"/>
              <a:gd name="connsiteX33" fmla="*/ 4994998 w 7987644"/>
              <a:gd name="connsiteY33" fmla="*/ 58764 h 385236"/>
              <a:gd name="connsiteX34" fmla="*/ 4940586 w 7987644"/>
              <a:gd name="connsiteY34" fmla="*/ 37000 h 385236"/>
              <a:gd name="connsiteX35" fmla="*/ 4973233 w 7987644"/>
              <a:gd name="connsiteY35" fmla="*/ 37000 h 385236"/>
              <a:gd name="connsiteX36" fmla="*/ 4973233 w 7987644"/>
              <a:gd name="connsiteY36" fmla="*/ 58764 h 385236"/>
              <a:gd name="connsiteX37" fmla="*/ 4940586 w 7987644"/>
              <a:gd name="connsiteY37" fmla="*/ 58764 h 385236"/>
              <a:gd name="connsiteX38" fmla="*/ 4842645 w 7987644"/>
              <a:gd name="connsiteY38" fmla="*/ 37000 h 385236"/>
              <a:gd name="connsiteX39" fmla="*/ 4875292 w 7987644"/>
              <a:gd name="connsiteY39" fmla="*/ 37000 h 385236"/>
              <a:gd name="connsiteX40" fmla="*/ 4875292 w 7987644"/>
              <a:gd name="connsiteY40" fmla="*/ 58764 h 385236"/>
              <a:gd name="connsiteX41" fmla="*/ 4842645 w 7987644"/>
              <a:gd name="connsiteY41" fmla="*/ 58764 h 385236"/>
              <a:gd name="connsiteX42" fmla="*/ 4777351 w 7987644"/>
              <a:gd name="connsiteY42" fmla="*/ 37000 h 385236"/>
              <a:gd name="connsiteX43" fmla="*/ 4809998 w 7987644"/>
              <a:gd name="connsiteY43" fmla="*/ 37000 h 385236"/>
              <a:gd name="connsiteX44" fmla="*/ 4809998 w 7987644"/>
              <a:gd name="connsiteY44" fmla="*/ 58764 h 385236"/>
              <a:gd name="connsiteX45" fmla="*/ 4777351 w 7987644"/>
              <a:gd name="connsiteY45" fmla="*/ 58764 h 385236"/>
              <a:gd name="connsiteX46" fmla="*/ 4679410 w 7987644"/>
              <a:gd name="connsiteY46" fmla="*/ 37000 h 385236"/>
              <a:gd name="connsiteX47" fmla="*/ 4712057 w 7987644"/>
              <a:gd name="connsiteY47" fmla="*/ 37000 h 385236"/>
              <a:gd name="connsiteX48" fmla="*/ 4712057 w 7987644"/>
              <a:gd name="connsiteY48" fmla="*/ 58764 h 385236"/>
              <a:gd name="connsiteX49" fmla="*/ 4679410 w 7987644"/>
              <a:gd name="connsiteY49" fmla="*/ 58764 h 385236"/>
              <a:gd name="connsiteX50" fmla="*/ 4624998 w 7987644"/>
              <a:gd name="connsiteY50" fmla="*/ 37000 h 385236"/>
              <a:gd name="connsiteX51" fmla="*/ 4657645 w 7987644"/>
              <a:gd name="connsiteY51" fmla="*/ 37000 h 385236"/>
              <a:gd name="connsiteX52" fmla="*/ 4657645 w 7987644"/>
              <a:gd name="connsiteY52" fmla="*/ 58764 h 385236"/>
              <a:gd name="connsiteX53" fmla="*/ 4624998 w 7987644"/>
              <a:gd name="connsiteY53" fmla="*/ 58764 h 385236"/>
              <a:gd name="connsiteX54" fmla="*/ 4516175 w 7987644"/>
              <a:gd name="connsiteY54" fmla="*/ 37000 h 385236"/>
              <a:gd name="connsiteX55" fmla="*/ 4548822 w 7987644"/>
              <a:gd name="connsiteY55" fmla="*/ 37000 h 385236"/>
              <a:gd name="connsiteX56" fmla="*/ 4548822 w 7987644"/>
              <a:gd name="connsiteY56" fmla="*/ 58764 h 385236"/>
              <a:gd name="connsiteX57" fmla="*/ 4516175 w 7987644"/>
              <a:gd name="connsiteY57" fmla="*/ 58764 h 385236"/>
              <a:gd name="connsiteX58" fmla="*/ 4461763 w 7987644"/>
              <a:gd name="connsiteY58" fmla="*/ 37000 h 385236"/>
              <a:gd name="connsiteX59" fmla="*/ 4494410 w 7987644"/>
              <a:gd name="connsiteY59" fmla="*/ 37000 h 385236"/>
              <a:gd name="connsiteX60" fmla="*/ 4494410 w 7987644"/>
              <a:gd name="connsiteY60" fmla="*/ 58764 h 385236"/>
              <a:gd name="connsiteX61" fmla="*/ 4461763 w 7987644"/>
              <a:gd name="connsiteY61" fmla="*/ 58764 h 385236"/>
              <a:gd name="connsiteX62" fmla="*/ 4407351 w 7987644"/>
              <a:gd name="connsiteY62" fmla="*/ 37000 h 385236"/>
              <a:gd name="connsiteX63" fmla="*/ 4439998 w 7987644"/>
              <a:gd name="connsiteY63" fmla="*/ 37000 h 385236"/>
              <a:gd name="connsiteX64" fmla="*/ 4439998 w 7987644"/>
              <a:gd name="connsiteY64" fmla="*/ 58764 h 385236"/>
              <a:gd name="connsiteX65" fmla="*/ 4407351 w 7987644"/>
              <a:gd name="connsiteY65" fmla="*/ 58764 h 385236"/>
              <a:gd name="connsiteX66" fmla="*/ 4352939 w 7987644"/>
              <a:gd name="connsiteY66" fmla="*/ 37000 h 385236"/>
              <a:gd name="connsiteX67" fmla="*/ 4385586 w 7987644"/>
              <a:gd name="connsiteY67" fmla="*/ 37000 h 385236"/>
              <a:gd name="connsiteX68" fmla="*/ 4385586 w 7987644"/>
              <a:gd name="connsiteY68" fmla="*/ 58764 h 385236"/>
              <a:gd name="connsiteX69" fmla="*/ 4352939 w 7987644"/>
              <a:gd name="connsiteY69" fmla="*/ 58764 h 385236"/>
              <a:gd name="connsiteX70" fmla="*/ 4298528 w 7987644"/>
              <a:gd name="connsiteY70" fmla="*/ 37000 h 385236"/>
              <a:gd name="connsiteX71" fmla="*/ 4331175 w 7987644"/>
              <a:gd name="connsiteY71" fmla="*/ 37000 h 385236"/>
              <a:gd name="connsiteX72" fmla="*/ 4331175 w 7987644"/>
              <a:gd name="connsiteY72" fmla="*/ 58764 h 385236"/>
              <a:gd name="connsiteX73" fmla="*/ 4298528 w 7987644"/>
              <a:gd name="connsiteY73" fmla="*/ 58764 h 385236"/>
              <a:gd name="connsiteX74" fmla="*/ 4244116 w 7987644"/>
              <a:gd name="connsiteY74" fmla="*/ 37000 h 385236"/>
              <a:gd name="connsiteX75" fmla="*/ 4276763 w 7987644"/>
              <a:gd name="connsiteY75" fmla="*/ 37000 h 385236"/>
              <a:gd name="connsiteX76" fmla="*/ 4276763 w 7987644"/>
              <a:gd name="connsiteY76" fmla="*/ 58764 h 385236"/>
              <a:gd name="connsiteX77" fmla="*/ 4244116 w 7987644"/>
              <a:gd name="connsiteY77" fmla="*/ 58764 h 385236"/>
              <a:gd name="connsiteX78" fmla="*/ 4135292 w 7987644"/>
              <a:gd name="connsiteY78" fmla="*/ 37000 h 385236"/>
              <a:gd name="connsiteX79" fmla="*/ 4167939 w 7987644"/>
              <a:gd name="connsiteY79" fmla="*/ 37000 h 385236"/>
              <a:gd name="connsiteX80" fmla="*/ 4167939 w 7987644"/>
              <a:gd name="connsiteY80" fmla="*/ 58764 h 385236"/>
              <a:gd name="connsiteX81" fmla="*/ 4135292 w 7987644"/>
              <a:gd name="connsiteY81" fmla="*/ 58764 h 385236"/>
              <a:gd name="connsiteX82" fmla="*/ 3982939 w 7987644"/>
              <a:gd name="connsiteY82" fmla="*/ 37000 h 385236"/>
              <a:gd name="connsiteX83" fmla="*/ 4015586 w 7987644"/>
              <a:gd name="connsiteY83" fmla="*/ 37000 h 385236"/>
              <a:gd name="connsiteX84" fmla="*/ 4015586 w 7987644"/>
              <a:gd name="connsiteY84" fmla="*/ 58764 h 385236"/>
              <a:gd name="connsiteX85" fmla="*/ 3982939 w 7987644"/>
              <a:gd name="connsiteY85" fmla="*/ 58764 h 385236"/>
              <a:gd name="connsiteX86" fmla="*/ 3689116 w 7987644"/>
              <a:gd name="connsiteY86" fmla="*/ 37000 h 385236"/>
              <a:gd name="connsiteX87" fmla="*/ 3721763 w 7987644"/>
              <a:gd name="connsiteY87" fmla="*/ 37000 h 385236"/>
              <a:gd name="connsiteX88" fmla="*/ 3721763 w 7987644"/>
              <a:gd name="connsiteY88" fmla="*/ 58764 h 385236"/>
              <a:gd name="connsiteX89" fmla="*/ 3689116 w 7987644"/>
              <a:gd name="connsiteY89" fmla="*/ 58764 h 385236"/>
              <a:gd name="connsiteX90" fmla="*/ 3112352 w 7987644"/>
              <a:gd name="connsiteY90" fmla="*/ 37000 h 385236"/>
              <a:gd name="connsiteX91" fmla="*/ 3144999 w 7987644"/>
              <a:gd name="connsiteY91" fmla="*/ 37000 h 385236"/>
              <a:gd name="connsiteX92" fmla="*/ 3144999 w 7987644"/>
              <a:gd name="connsiteY92" fmla="*/ 58764 h 385236"/>
              <a:gd name="connsiteX93" fmla="*/ 3112352 w 7987644"/>
              <a:gd name="connsiteY93" fmla="*/ 58764 h 385236"/>
              <a:gd name="connsiteX94" fmla="*/ 5052675 w 7987644"/>
              <a:gd name="connsiteY94" fmla="*/ 32647 h 385236"/>
              <a:gd name="connsiteX95" fmla="*/ 5074440 w 7987644"/>
              <a:gd name="connsiteY95" fmla="*/ 32647 h 385236"/>
              <a:gd name="connsiteX96" fmla="*/ 5074440 w 7987644"/>
              <a:gd name="connsiteY96" fmla="*/ 54411 h 385236"/>
              <a:gd name="connsiteX97" fmla="*/ 5052675 w 7987644"/>
              <a:gd name="connsiteY97" fmla="*/ 54411 h 385236"/>
              <a:gd name="connsiteX98" fmla="*/ 4889440 w 7987644"/>
              <a:gd name="connsiteY98" fmla="*/ 32647 h 385236"/>
              <a:gd name="connsiteX99" fmla="*/ 4911205 w 7987644"/>
              <a:gd name="connsiteY99" fmla="*/ 32647 h 385236"/>
              <a:gd name="connsiteX100" fmla="*/ 4911205 w 7987644"/>
              <a:gd name="connsiteY100" fmla="*/ 54411 h 385236"/>
              <a:gd name="connsiteX101" fmla="*/ 4889440 w 7987644"/>
              <a:gd name="connsiteY101" fmla="*/ 54411 h 385236"/>
              <a:gd name="connsiteX102" fmla="*/ 4726204 w 7987644"/>
              <a:gd name="connsiteY102" fmla="*/ 32647 h 385236"/>
              <a:gd name="connsiteX103" fmla="*/ 4747969 w 7987644"/>
              <a:gd name="connsiteY103" fmla="*/ 32647 h 385236"/>
              <a:gd name="connsiteX104" fmla="*/ 4747969 w 7987644"/>
              <a:gd name="connsiteY104" fmla="*/ 54411 h 385236"/>
              <a:gd name="connsiteX105" fmla="*/ 4726204 w 7987644"/>
              <a:gd name="connsiteY105" fmla="*/ 54411 h 385236"/>
              <a:gd name="connsiteX106" fmla="*/ 4562969 w 7987644"/>
              <a:gd name="connsiteY106" fmla="*/ 32647 h 385236"/>
              <a:gd name="connsiteX107" fmla="*/ 4584734 w 7987644"/>
              <a:gd name="connsiteY107" fmla="*/ 32647 h 385236"/>
              <a:gd name="connsiteX108" fmla="*/ 4584734 w 7987644"/>
              <a:gd name="connsiteY108" fmla="*/ 54411 h 385236"/>
              <a:gd name="connsiteX109" fmla="*/ 4562969 w 7987644"/>
              <a:gd name="connsiteY109" fmla="*/ 54411 h 385236"/>
              <a:gd name="connsiteX110" fmla="*/ 4192969 w 7987644"/>
              <a:gd name="connsiteY110" fmla="*/ 32647 h 385236"/>
              <a:gd name="connsiteX111" fmla="*/ 4214734 w 7987644"/>
              <a:gd name="connsiteY111" fmla="*/ 32647 h 385236"/>
              <a:gd name="connsiteX112" fmla="*/ 4214734 w 7987644"/>
              <a:gd name="connsiteY112" fmla="*/ 54411 h 385236"/>
              <a:gd name="connsiteX113" fmla="*/ 4192969 w 7987644"/>
              <a:gd name="connsiteY113" fmla="*/ 54411 h 385236"/>
              <a:gd name="connsiteX114" fmla="*/ 4084146 w 7987644"/>
              <a:gd name="connsiteY114" fmla="*/ 32647 h 385236"/>
              <a:gd name="connsiteX115" fmla="*/ 4105911 w 7987644"/>
              <a:gd name="connsiteY115" fmla="*/ 32647 h 385236"/>
              <a:gd name="connsiteX116" fmla="*/ 4105911 w 7987644"/>
              <a:gd name="connsiteY116" fmla="*/ 54411 h 385236"/>
              <a:gd name="connsiteX117" fmla="*/ 4084146 w 7987644"/>
              <a:gd name="connsiteY117" fmla="*/ 54411 h 385236"/>
              <a:gd name="connsiteX118" fmla="*/ 4029734 w 7987644"/>
              <a:gd name="connsiteY118" fmla="*/ 32647 h 385236"/>
              <a:gd name="connsiteX119" fmla="*/ 4051499 w 7987644"/>
              <a:gd name="connsiteY119" fmla="*/ 32647 h 385236"/>
              <a:gd name="connsiteX120" fmla="*/ 4051499 w 7987644"/>
              <a:gd name="connsiteY120" fmla="*/ 54411 h 385236"/>
              <a:gd name="connsiteX121" fmla="*/ 4029734 w 7987644"/>
              <a:gd name="connsiteY121" fmla="*/ 54411 h 385236"/>
              <a:gd name="connsiteX122" fmla="*/ 3953558 w 7987644"/>
              <a:gd name="connsiteY122" fmla="*/ 32647 h 385236"/>
              <a:gd name="connsiteX123" fmla="*/ 3975323 w 7987644"/>
              <a:gd name="connsiteY123" fmla="*/ 32647 h 385236"/>
              <a:gd name="connsiteX124" fmla="*/ 3975323 w 7987644"/>
              <a:gd name="connsiteY124" fmla="*/ 54411 h 385236"/>
              <a:gd name="connsiteX125" fmla="*/ 3953558 w 7987644"/>
              <a:gd name="connsiteY125" fmla="*/ 54411 h 385236"/>
              <a:gd name="connsiteX126" fmla="*/ 3920911 w 7987644"/>
              <a:gd name="connsiteY126" fmla="*/ 32647 h 385236"/>
              <a:gd name="connsiteX127" fmla="*/ 3936147 w 7987644"/>
              <a:gd name="connsiteY127" fmla="*/ 32647 h 385236"/>
              <a:gd name="connsiteX128" fmla="*/ 3936147 w 7987644"/>
              <a:gd name="connsiteY128" fmla="*/ 54411 h 385236"/>
              <a:gd name="connsiteX129" fmla="*/ 3920911 w 7987644"/>
              <a:gd name="connsiteY129" fmla="*/ 54411 h 385236"/>
              <a:gd name="connsiteX130" fmla="*/ 3881734 w 7987644"/>
              <a:gd name="connsiteY130" fmla="*/ 32647 h 385236"/>
              <a:gd name="connsiteX131" fmla="*/ 3896970 w 7987644"/>
              <a:gd name="connsiteY131" fmla="*/ 32647 h 385236"/>
              <a:gd name="connsiteX132" fmla="*/ 3896970 w 7987644"/>
              <a:gd name="connsiteY132" fmla="*/ 54411 h 385236"/>
              <a:gd name="connsiteX133" fmla="*/ 3881734 w 7987644"/>
              <a:gd name="connsiteY133" fmla="*/ 54411 h 385236"/>
              <a:gd name="connsiteX134" fmla="*/ 3844734 w 7987644"/>
              <a:gd name="connsiteY134" fmla="*/ 32647 h 385236"/>
              <a:gd name="connsiteX135" fmla="*/ 3866499 w 7987644"/>
              <a:gd name="connsiteY135" fmla="*/ 32647 h 385236"/>
              <a:gd name="connsiteX136" fmla="*/ 3866499 w 7987644"/>
              <a:gd name="connsiteY136" fmla="*/ 54411 h 385236"/>
              <a:gd name="connsiteX137" fmla="*/ 3844734 w 7987644"/>
              <a:gd name="connsiteY137" fmla="*/ 54411 h 385236"/>
              <a:gd name="connsiteX138" fmla="*/ 3803381 w 7987644"/>
              <a:gd name="connsiteY138" fmla="*/ 32647 h 385236"/>
              <a:gd name="connsiteX139" fmla="*/ 3818617 w 7987644"/>
              <a:gd name="connsiteY139" fmla="*/ 32647 h 385236"/>
              <a:gd name="connsiteX140" fmla="*/ 3818617 w 7987644"/>
              <a:gd name="connsiteY140" fmla="*/ 54411 h 385236"/>
              <a:gd name="connsiteX141" fmla="*/ 3803381 w 7987644"/>
              <a:gd name="connsiteY141" fmla="*/ 54411 h 385236"/>
              <a:gd name="connsiteX142" fmla="*/ 3768558 w 7987644"/>
              <a:gd name="connsiteY142" fmla="*/ 32647 h 385236"/>
              <a:gd name="connsiteX143" fmla="*/ 3790323 w 7987644"/>
              <a:gd name="connsiteY143" fmla="*/ 32647 h 385236"/>
              <a:gd name="connsiteX144" fmla="*/ 3790323 w 7987644"/>
              <a:gd name="connsiteY144" fmla="*/ 54411 h 385236"/>
              <a:gd name="connsiteX145" fmla="*/ 3768558 w 7987644"/>
              <a:gd name="connsiteY145" fmla="*/ 54411 h 385236"/>
              <a:gd name="connsiteX146" fmla="*/ 3725028 w 7987644"/>
              <a:gd name="connsiteY146" fmla="*/ 32647 h 385236"/>
              <a:gd name="connsiteX147" fmla="*/ 3746793 w 7987644"/>
              <a:gd name="connsiteY147" fmla="*/ 32647 h 385236"/>
              <a:gd name="connsiteX148" fmla="*/ 3746793 w 7987644"/>
              <a:gd name="connsiteY148" fmla="*/ 54411 h 385236"/>
              <a:gd name="connsiteX149" fmla="*/ 3725028 w 7987644"/>
              <a:gd name="connsiteY149" fmla="*/ 54411 h 385236"/>
              <a:gd name="connsiteX150" fmla="*/ 3648852 w 7987644"/>
              <a:gd name="connsiteY150" fmla="*/ 32647 h 385236"/>
              <a:gd name="connsiteX151" fmla="*/ 3670617 w 7987644"/>
              <a:gd name="connsiteY151" fmla="*/ 32647 h 385236"/>
              <a:gd name="connsiteX152" fmla="*/ 3670617 w 7987644"/>
              <a:gd name="connsiteY152" fmla="*/ 54411 h 385236"/>
              <a:gd name="connsiteX153" fmla="*/ 3648852 w 7987644"/>
              <a:gd name="connsiteY153" fmla="*/ 54411 h 385236"/>
              <a:gd name="connsiteX154" fmla="*/ 3605323 w 7987644"/>
              <a:gd name="connsiteY154" fmla="*/ 32647 h 385236"/>
              <a:gd name="connsiteX155" fmla="*/ 3627088 w 7987644"/>
              <a:gd name="connsiteY155" fmla="*/ 32647 h 385236"/>
              <a:gd name="connsiteX156" fmla="*/ 3627088 w 7987644"/>
              <a:gd name="connsiteY156" fmla="*/ 54411 h 385236"/>
              <a:gd name="connsiteX157" fmla="*/ 3605323 w 7987644"/>
              <a:gd name="connsiteY157" fmla="*/ 54411 h 385236"/>
              <a:gd name="connsiteX158" fmla="*/ 3572676 w 7987644"/>
              <a:gd name="connsiteY158" fmla="*/ 32647 h 385236"/>
              <a:gd name="connsiteX159" fmla="*/ 3594441 w 7987644"/>
              <a:gd name="connsiteY159" fmla="*/ 32647 h 385236"/>
              <a:gd name="connsiteX160" fmla="*/ 3594441 w 7987644"/>
              <a:gd name="connsiteY160" fmla="*/ 54411 h 385236"/>
              <a:gd name="connsiteX161" fmla="*/ 3572676 w 7987644"/>
              <a:gd name="connsiteY161" fmla="*/ 54411 h 385236"/>
              <a:gd name="connsiteX162" fmla="*/ 3538940 w 7987644"/>
              <a:gd name="connsiteY162" fmla="*/ 32647 h 385236"/>
              <a:gd name="connsiteX163" fmla="*/ 3554176 w 7987644"/>
              <a:gd name="connsiteY163" fmla="*/ 32647 h 385236"/>
              <a:gd name="connsiteX164" fmla="*/ 3554176 w 7987644"/>
              <a:gd name="connsiteY164" fmla="*/ 54411 h 385236"/>
              <a:gd name="connsiteX165" fmla="*/ 3538940 w 7987644"/>
              <a:gd name="connsiteY165" fmla="*/ 54411 h 385236"/>
              <a:gd name="connsiteX166" fmla="*/ 3496499 w 7987644"/>
              <a:gd name="connsiteY166" fmla="*/ 32647 h 385236"/>
              <a:gd name="connsiteX167" fmla="*/ 3518264 w 7987644"/>
              <a:gd name="connsiteY167" fmla="*/ 32647 h 385236"/>
              <a:gd name="connsiteX168" fmla="*/ 3518264 w 7987644"/>
              <a:gd name="connsiteY168" fmla="*/ 54411 h 385236"/>
              <a:gd name="connsiteX169" fmla="*/ 3496499 w 7987644"/>
              <a:gd name="connsiteY169" fmla="*/ 54411 h 385236"/>
              <a:gd name="connsiteX170" fmla="*/ 3452970 w 7987644"/>
              <a:gd name="connsiteY170" fmla="*/ 32647 h 385236"/>
              <a:gd name="connsiteX171" fmla="*/ 3474735 w 7987644"/>
              <a:gd name="connsiteY171" fmla="*/ 32647 h 385236"/>
              <a:gd name="connsiteX172" fmla="*/ 3474735 w 7987644"/>
              <a:gd name="connsiteY172" fmla="*/ 54411 h 385236"/>
              <a:gd name="connsiteX173" fmla="*/ 3452970 w 7987644"/>
              <a:gd name="connsiteY173" fmla="*/ 54411 h 385236"/>
              <a:gd name="connsiteX174" fmla="*/ 3421410 w 7987644"/>
              <a:gd name="connsiteY174" fmla="*/ 32647 h 385236"/>
              <a:gd name="connsiteX175" fmla="*/ 3436646 w 7987644"/>
              <a:gd name="connsiteY175" fmla="*/ 32647 h 385236"/>
              <a:gd name="connsiteX176" fmla="*/ 3436646 w 7987644"/>
              <a:gd name="connsiteY176" fmla="*/ 54411 h 385236"/>
              <a:gd name="connsiteX177" fmla="*/ 3421410 w 7987644"/>
              <a:gd name="connsiteY177" fmla="*/ 54411 h 385236"/>
              <a:gd name="connsiteX178" fmla="*/ 3387676 w 7987644"/>
              <a:gd name="connsiteY178" fmla="*/ 32647 h 385236"/>
              <a:gd name="connsiteX179" fmla="*/ 3409441 w 7987644"/>
              <a:gd name="connsiteY179" fmla="*/ 32647 h 385236"/>
              <a:gd name="connsiteX180" fmla="*/ 3409441 w 7987644"/>
              <a:gd name="connsiteY180" fmla="*/ 54411 h 385236"/>
              <a:gd name="connsiteX181" fmla="*/ 3387676 w 7987644"/>
              <a:gd name="connsiteY181" fmla="*/ 54411 h 385236"/>
              <a:gd name="connsiteX182" fmla="*/ 3333264 w 7987644"/>
              <a:gd name="connsiteY182" fmla="*/ 32647 h 385236"/>
              <a:gd name="connsiteX183" fmla="*/ 3355029 w 7987644"/>
              <a:gd name="connsiteY183" fmla="*/ 32647 h 385236"/>
              <a:gd name="connsiteX184" fmla="*/ 3355029 w 7987644"/>
              <a:gd name="connsiteY184" fmla="*/ 54411 h 385236"/>
              <a:gd name="connsiteX185" fmla="*/ 3333264 w 7987644"/>
              <a:gd name="connsiteY185" fmla="*/ 54411 h 385236"/>
              <a:gd name="connsiteX186" fmla="*/ 3304970 w 7987644"/>
              <a:gd name="connsiteY186" fmla="*/ 32647 h 385236"/>
              <a:gd name="connsiteX187" fmla="*/ 3320206 w 7987644"/>
              <a:gd name="connsiteY187" fmla="*/ 32647 h 385236"/>
              <a:gd name="connsiteX188" fmla="*/ 3320206 w 7987644"/>
              <a:gd name="connsiteY188" fmla="*/ 54411 h 385236"/>
              <a:gd name="connsiteX189" fmla="*/ 3304970 w 7987644"/>
              <a:gd name="connsiteY189" fmla="*/ 54411 h 385236"/>
              <a:gd name="connsiteX190" fmla="*/ 3267970 w 7987644"/>
              <a:gd name="connsiteY190" fmla="*/ 32647 h 385236"/>
              <a:gd name="connsiteX191" fmla="*/ 3289735 w 7987644"/>
              <a:gd name="connsiteY191" fmla="*/ 32647 h 385236"/>
              <a:gd name="connsiteX192" fmla="*/ 3289735 w 7987644"/>
              <a:gd name="connsiteY192" fmla="*/ 54411 h 385236"/>
              <a:gd name="connsiteX193" fmla="*/ 3267970 w 7987644"/>
              <a:gd name="connsiteY193" fmla="*/ 54411 h 385236"/>
              <a:gd name="connsiteX194" fmla="*/ 3224440 w 7987644"/>
              <a:gd name="connsiteY194" fmla="*/ 32647 h 385236"/>
              <a:gd name="connsiteX195" fmla="*/ 3246205 w 7987644"/>
              <a:gd name="connsiteY195" fmla="*/ 32647 h 385236"/>
              <a:gd name="connsiteX196" fmla="*/ 3246205 w 7987644"/>
              <a:gd name="connsiteY196" fmla="*/ 54411 h 385236"/>
              <a:gd name="connsiteX197" fmla="*/ 3224440 w 7987644"/>
              <a:gd name="connsiteY197" fmla="*/ 54411 h 385236"/>
              <a:gd name="connsiteX198" fmla="*/ 3187440 w 7987644"/>
              <a:gd name="connsiteY198" fmla="*/ 32647 h 385236"/>
              <a:gd name="connsiteX199" fmla="*/ 3202676 w 7987644"/>
              <a:gd name="connsiteY199" fmla="*/ 32647 h 385236"/>
              <a:gd name="connsiteX200" fmla="*/ 3202676 w 7987644"/>
              <a:gd name="connsiteY200" fmla="*/ 54411 h 385236"/>
              <a:gd name="connsiteX201" fmla="*/ 3187440 w 7987644"/>
              <a:gd name="connsiteY201" fmla="*/ 54411 h 385236"/>
              <a:gd name="connsiteX202" fmla="*/ 3148264 w 7987644"/>
              <a:gd name="connsiteY202" fmla="*/ 32647 h 385236"/>
              <a:gd name="connsiteX203" fmla="*/ 3170029 w 7987644"/>
              <a:gd name="connsiteY203" fmla="*/ 32647 h 385236"/>
              <a:gd name="connsiteX204" fmla="*/ 3170029 w 7987644"/>
              <a:gd name="connsiteY204" fmla="*/ 54411 h 385236"/>
              <a:gd name="connsiteX205" fmla="*/ 3148264 w 7987644"/>
              <a:gd name="connsiteY205" fmla="*/ 54411 h 385236"/>
              <a:gd name="connsiteX206" fmla="*/ 5362822 w 7987644"/>
              <a:gd name="connsiteY206" fmla="*/ 0 h 385236"/>
              <a:gd name="connsiteX207" fmla="*/ 5406351 w 7987644"/>
              <a:gd name="connsiteY207" fmla="*/ 43529 h 385236"/>
              <a:gd name="connsiteX208" fmla="*/ 5362822 w 7987644"/>
              <a:gd name="connsiteY208" fmla="*/ 87058 h 385236"/>
              <a:gd name="connsiteX209" fmla="*/ 5319292 w 7987644"/>
              <a:gd name="connsiteY209" fmla="*/ 43529 h 385236"/>
              <a:gd name="connsiteX210" fmla="*/ 5362822 w 7987644"/>
              <a:gd name="connsiteY210" fmla="*/ 0 h 385236"/>
              <a:gd name="connsiteX211" fmla="*/ 2980674 w 7987644"/>
              <a:gd name="connsiteY211" fmla="*/ 0 h 385236"/>
              <a:gd name="connsiteX212" fmla="*/ 3012234 w 7987644"/>
              <a:gd name="connsiteY212" fmla="*/ 43529 h 385236"/>
              <a:gd name="connsiteX213" fmla="*/ 2980674 w 7987644"/>
              <a:gd name="connsiteY213" fmla="*/ 87058 h 385236"/>
              <a:gd name="connsiteX214" fmla="*/ 2949116 w 7987644"/>
              <a:gd name="connsiteY214" fmla="*/ 43529 h 385236"/>
              <a:gd name="connsiteX215" fmla="*/ 2980674 w 7987644"/>
              <a:gd name="connsiteY215" fmla="*/ 0 h 38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Lst>
            <a:rect l="l" t="t" r="r" b="b"/>
            <a:pathLst>
              <a:path w="7987644" h="385236">
                <a:moveTo>
                  <a:pt x="2735822" y="330824"/>
                </a:moveTo>
                <a:lnTo>
                  <a:pt x="3018763" y="330824"/>
                </a:lnTo>
                <a:lnTo>
                  <a:pt x="3110175" y="330824"/>
                </a:lnTo>
                <a:lnTo>
                  <a:pt x="3982939" y="330824"/>
                </a:lnTo>
                <a:lnTo>
                  <a:pt x="5182174" y="330824"/>
                </a:lnTo>
                <a:lnTo>
                  <a:pt x="5309497" y="330824"/>
                </a:lnTo>
                <a:lnTo>
                  <a:pt x="5705614" y="330824"/>
                </a:lnTo>
                <a:lnTo>
                  <a:pt x="5618555" y="385236"/>
                </a:lnTo>
                <a:lnTo>
                  <a:pt x="5281203" y="385236"/>
                </a:lnTo>
                <a:lnTo>
                  <a:pt x="5183261" y="352589"/>
                </a:lnTo>
                <a:lnTo>
                  <a:pt x="3982939" y="352589"/>
                </a:lnTo>
                <a:lnTo>
                  <a:pt x="3110175" y="352589"/>
                </a:lnTo>
                <a:lnTo>
                  <a:pt x="3039439" y="385236"/>
                </a:lnTo>
                <a:lnTo>
                  <a:pt x="2797851" y="385236"/>
                </a:lnTo>
                <a:close/>
                <a:moveTo>
                  <a:pt x="0" y="232883"/>
                </a:moveTo>
                <a:lnTo>
                  <a:pt x="3982939" y="232883"/>
                </a:lnTo>
                <a:lnTo>
                  <a:pt x="3982940" y="232883"/>
                </a:lnTo>
                <a:lnTo>
                  <a:pt x="7987644" y="232883"/>
                </a:lnTo>
                <a:lnTo>
                  <a:pt x="7987644" y="243765"/>
                </a:lnTo>
                <a:lnTo>
                  <a:pt x="3982940" y="243765"/>
                </a:lnTo>
                <a:lnTo>
                  <a:pt x="3982939" y="243765"/>
                </a:lnTo>
                <a:lnTo>
                  <a:pt x="0" y="243765"/>
                </a:lnTo>
                <a:close/>
                <a:moveTo>
                  <a:pt x="5158233" y="37000"/>
                </a:moveTo>
                <a:lnTo>
                  <a:pt x="5190880" y="37000"/>
                </a:lnTo>
                <a:lnTo>
                  <a:pt x="5190880" y="58764"/>
                </a:lnTo>
                <a:lnTo>
                  <a:pt x="5158233" y="58764"/>
                </a:lnTo>
                <a:close/>
                <a:moveTo>
                  <a:pt x="5103821" y="37000"/>
                </a:moveTo>
                <a:lnTo>
                  <a:pt x="5136468" y="37000"/>
                </a:lnTo>
                <a:lnTo>
                  <a:pt x="5136468" y="58764"/>
                </a:lnTo>
                <a:lnTo>
                  <a:pt x="5103821" y="58764"/>
                </a:lnTo>
                <a:close/>
                <a:moveTo>
                  <a:pt x="4994998" y="37000"/>
                </a:moveTo>
                <a:lnTo>
                  <a:pt x="5027645" y="37000"/>
                </a:lnTo>
                <a:lnTo>
                  <a:pt x="5027645" y="58764"/>
                </a:lnTo>
                <a:lnTo>
                  <a:pt x="4994998" y="58764"/>
                </a:lnTo>
                <a:close/>
                <a:moveTo>
                  <a:pt x="4940586" y="37000"/>
                </a:moveTo>
                <a:lnTo>
                  <a:pt x="4973233" y="37000"/>
                </a:lnTo>
                <a:lnTo>
                  <a:pt x="4973233" y="58764"/>
                </a:lnTo>
                <a:lnTo>
                  <a:pt x="4940586" y="58764"/>
                </a:lnTo>
                <a:close/>
                <a:moveTo>
                  <a:pt x="4842645" y="37000"/>
                </a:moveTo>
                <a:lnTo>
                  <a:pt x="4875292" y="37000"/>
                </a:lnTo>
                <a:lnTo>
                  <a:pt x="4875292" y="58764"/>
                </a:lnTo>
                <a:lnTo>
                  <a:pt x="4842645" y="58764"/>
                </a:lnTo>
                <a:close/>
                <a:moveTo>
                  <a:pt x="4777351" y="37000"/>
                </a:moveTo>
                <a:lnTo>
                  <a:pt x="4809998" y="37000"/>
                </a:lnTo>
                <a:lnTo>
                  <a:pt x="4809998" y="58764"/>
                </a:lnTo>
                <a:lnTo>
                  <a:pt x="4777351" y="58764"/>
                </a:lnTo>
                <a:close/>
                <a:moveTo>
                  <a:pt x="4679410" y="37000"/>
                </a:moveTo>
                <a:lnTo>
                  <a:pt x="4712057" y="37000"/>
                </a:lnTo>
                <a:lnTo>
                  <a:pt x="4712057" y="58764"/>
                </a:lnTo>
                <a:lnTo>
                  <a:pt x="4679410" y="58764"/>
                </a:lnTo>
                <a:close/>
                <a:moveTo>
                  <a:pt x="4624998" y="37000"/>
                </a:moveTo>
                <a:lnTo>
                  <a:pt x="4657645" y="37000"/>
                </a:lnTo>
                <a:lnTo>
                  <a:pt x="4657645" y="58764"/>
                </a:lnTo>
                <a:lnTo>
                  <a:pt x="4624998" y="58764"/>
                </a:lnTo>
                <a:close/>
                <a:moveTo>
                  <a:pt x="4516175" y="37000"/>
                </a:moveTo>
                <a:lnTo>
                  <a:pt x="4548822" y="37000"/>
                </a:lnTo>
                <a:lnTo>
                  <a:pt x="4548822" y="58764"/>
                </a:lnTo>
                <a:lnTo>
                  <a:pt x="4516175" y="58764"/>
                </a:lnTo>
                <a:close/>
                <a:moveTo>
                  <a:pt x="4461763" y="37000"/>
                </a:moveTo>
                <a:lnTo>
                  <a:pt x="4494410" y="37000"/>
                </a:lnTo>
                <a:lnTo>
                  <a:pt x="4494410" y="58764"/>
                </a:lnTo>
                <a:lnTo>
                  <a:pt x="4461763" y="58764"/>
                </a:lnTo>
                <a:close/>
                <a:moveTo>
                  <a:pt x="4407351" y="37000"/>
                </a:moveTo>
                <a:lnTo>
                  <a:pt x="4439998" y="37000"/>
                </a:lnTo>
                <a:lnTo>
                  <a:pt x="4439998" y="58764"/>
                </a:lnTo>
                <a:lnTo>
                  <a:pt x="4407351" y="58764"/>
                </a:lnTo>
                <a:close/>
                <a:moveTo>
                  <a:pt x="4352939" y="37000"/>
                </a:moveTo>
                <a:lnTo>
                  <a:pt x="4385586" y="37000"/>
                </a:lnTo>
                <a:lnTo>
                  <a:pt x="4385586" y="58764"/>
                </a:lnTo>
                <a:lnTo>
                  <a:pt x="4352939" y="58764"/>
                </a:lnTo>
                <a:close/>
                <a:moveTo>
                  <a:pt x="4298528" y="37000"/>
                </a:moveTo>
                <a:lnTo>
                  <a:pt x="4331175" y="37000"/>
                </a:lnTo>
                <a:lnTo>
                  <a:pt x="4331175" y="58764"/>
                </a:lnTo>
                <a:lnTo>
                  <a:pt x="4298528" y="58764"/>
                </a:lnTo>
                <a:close/>
                <a:moveTo>
                  <a:pt x="4244116" y="37000"/>
                </a:moveTo>
                <a:lnTo>
                  <a:pt x="4276763" y="37000"/>
                </a:lnTo>
                <a:lnTo>
                  <a:pt x="4276763" y="58764"/>
                </a:lnTo>
                <a:lnTo>
                  <a:pt x="4244116" y="58764"/>
                </a:lnTo>
                <a:close/>
                <a:moveTo>
                  <a:pt x="4135292" y="37000"/>
                </a:moveTo>
                <a:lnTo>
                  <a:pt x="4167939" y="37000"/>
                </a:lnTo>
                <a:lnTo>
                  <a:pt x="4167939" y="58764"/>
                </a:lnTo>
                <a:lnTo>
                  <a:pt x="4135292" y="58764"/>
                </a:lnTo>
                <a:close/>
                <a:moveTo>
                  <a:pt x="3982939" y="37000"/>
                </a:moveTo>
                <a:lnTo>
                  <a:pt x="4015586" y="37000"/>
                </a:lnTo>
                <a:lnTo>
                  <a:pt x="4015586" y="58764"/>
                </a:lnTo>
                <a:lnTo>
                  <a:pt x="3982939" y="58764"/>
                </a:lnTo>
                <a:close/>
                <a:moveTo>
                  <a:pt x="3689116" y="37000"/>
                </a:moveTo>
                <a:lnTo>
                  <a:pt x="3721763" y="37000"/>
                </a:lnTo>
                <a:lnTo>
                  <a:pt x="3721763" y="58764"/>
                </a:lnTo>
                <a:lnTo>
                  <a:pt x="3689116" y="58764"/>
                </a:lnTo>
                <a:close/>
                <a:moveTo>
                  <a:pt x="3112352" y="37000"/>
                </a:moveTo>
                <a:lnTo>
                  <a:pt x="3144999" y="37000"/>
                </a:lnTo>
                <a:lnTo>
                  <a:pt x="3144999" y="58764"/>
                </a:lnTo>
                <a:lnTo>
                  <a:pt x="3112352" y="58764"/>
                </a:lnTo>
                <a:close/>
                <a:moveTo>
                  <a:pt x="5052675" y="32647"/>
                </a:moveTo>
                <a:lnTo>
                  <a:pt x="5074440" y="32647"/>
                </a:lnTo>
                <a:lnTo>
                  <a:pt x="5074440" y="54411"/>
                </a:lnTo>
                <a:lnTo>
                  <a:pt x="5052675" y="54411"/>
                </a:lnTo>
                <a:close/>
                <a:moveTo>
                  <a:pt x="4889440" y="32647"/>
                </a:moveTo>
                <a:lnTo>
                  <a:pt x="4911205" y="32647"/>
                </a:lnTo>
                <a:lnTo>
                  <a:pt x="4911205" y="54411"/>
                </a:lnTo>
                <a:lnTo>
                  <a:pt x="4889440" y="54411"/>
                </a:lnTo>
                <a:close/>
                <a:moveTo>
                  <a:pt x="4726204" y="32647"/>
                </a:moveTo>
                <a:lnTo>
                  <a:pt x="4747969" y="32647"/>
                </a:lnTo>
                <a:lnTo>
                  <a:pt x="4747969" y="54411"/>
                </a:lnTo>
                <a:lnTo>
                  <a:pt x="4726204" y="54411"/>
                </a:lnTo>
                <a:close/>
                <a:moveTo>
                  <a:pt x="4562969" y="32647"/>
                </a:moveTo>
                <a:lnTo>
                  <a:pt x="4584734" y="32647"/>
                </a:lnTo>
                <a:lnTo>
                  <a:pt x="4584734" y="54411"/>
                </a:lnTo>
                <a:lnTo>
                  <a:pt x="4562969" y="54411"/>
                </a:lnTo>
                <a:close/>
                <a:moveTo>
                  <a:pt x="4192969" y="32647"/>
                </a:moveTo>
                <a:lnTo>
                  <a:pt x="4214734" y="32647"/>
                </a:lnTo>
                <a:lnTo>
                  <a:pt x="4214734" y="54411"/>
                </a:lnTo>
                <a:lnTo>
                  <a:pt x="4192969" y="54411"/>
                </a:lnTo>
                <a:close/>
                <a:moveTo>
                  <a:pt x="4084146" y="32647"/>
                </a:moveTo>
                <a:lnTo>
                  <a:pt x="4105911" y="32647"/>
                </a:lnTo>
                <a:lnTo>
                  <a:pt x="4105911" y="54411"/>
                </a:lnTo>
                <a:lnTo>
                  <a:pt x="4084146" y="54411"/>
                </a:lnTo>
                <a:close/>
                <a:moveTo>
                  <a:pt x="4029734" y="32647"/>
                </a:moveTo>
                <a:lnTo>
                  <a:pt x="4051499" y="32647"/>
                </a:lnTo>
                <a:lnTo>
                  <a:pt x="4051499" y="54411"/>
                </a:lnTo>
                <a:lnTo>
                  <a:pt x="4029734" y="54411"/>
                </a:lnTo>
                <a:close/>
                <a:moveTo>
                  <a:pt x="3953558" y="32647"/>
                </a:moveTo>
                <a:lnTo>
                  <a:pt x="3975323" y="32647"/>
                </a:lnTo>
                <a:lnTo>
                  <a:pt x="3975323" y="54411"/>
                </a:lnTo>
                <a:lnTo>
                  <a:pt x="3953558" y="54411"/>
                </a:lnTo>
                <a:close/>
                <a:moveTo>
                  <a:pt x="3920911" y="32647"/>
                </a:moveTo>
                <a:lnTo>
                  <a:pt x="3936147" y="32647"/>
                </a:lnTo>
                <a:lnTo>
                  <a:pt x="3936147" y="54411"/>
                </a:lnTo>
                <a:lnTo>
                  <a:pt x="3920911" y="54411"/>
                </a:lnTo>
                <a:close/>
                <a:moveTo>
                  <a:pt x="3881734" y="32647"/>
                </a:moveTo>
                <a:lnTo>
                  <a:pt x="3896970" y="32647"/>
                </a:lnTo>
                <a:lnTo>
                  <a:pt x="3896970" y="54411"/>
                </a:lnTo>
                <a:lnTo>
                  <a:pt x="3881734" y="54411"/>
                </a:lnTo>
                <a:close/>
                <a:moveTo>
                  <a:pt x="3844734" y="32647"/>
                </a:moveTo>
                <a:lnTo>
                  <a:pt x="3866499" y="32647"/>
                </a:lnTo>
                <a:lnTo>
                  <a:pt x="3866499" y="54411"/>
                </a:lnTo>
                <a:lnTo>
                  <a:pt x="3844734" y="54411"/>
                </a:lnTo>
                <a:close/>
                <a:moveTo>
                  <a:pt x="3803381" y="32647"/>
                </a:moveTo>
                <a:lnTo>
                  <a:pt x="3818617" y="32647"/>
                </a:lnTo>
                <a:lnTo>
                  <a:pt x="3818617" y="54411"/>
                </a:lnTo>
                <a:lnTo>
                  <a:pt x="3803381" y="54411"/>
                </a:lnTo>
                <a:close/>
                <a:moveTo>
                  <a:pt x="3768558" y="32647"/>
                </a:moveTo>
                <a:lnTo>
                  <a:pt x="3790323" y="32647"/>
                </a:lnTo>
                <a:lnTo>
                  <a:pt x="3790323" y="54411"/>
                </a:lnTo>
                <a:lnTo>
                  <a:pt x="3768558" y="54411"/>
                </a:lnTo>
                <a:close/>
                <a:moveTo>
                  <a:pt x="3725028" y="32647"/>
                </a:moveTo>
                <a:lnTo>
                  <a:pt x="3746793" y="32647"/>
                </a:lnTo>
                <a:lnTo>
                  <a:pt x="3746793" y="54411"/>
                </a:lnTo>
                <a:lnTo>
                  <a:pt x="3725028" y="54411"/>
                </a:lnTo>
                <a:close/>
                <a:moveTo>
                  <a:pt x="3648852" y="32647"/>
                </a:moveTo>
                <a:lnTo>
                  <a:pt x="3670617" y="32647"/>
                </a:lnTo>
                <a:lnTo>
                  <a:pt x="3670617" y="54411"/>
                </a:lnTo>
                <a:lnTo>
                  <a:pt x="3648852" y="54411"/>
                </a:lnTo>
                <a:close/>
                <a:moveTo>
                  <a:pt x="3605323" y="32647"/>
                </a:moveTo>
                <a:lnTo>
                  <a:pt x="3627088" y="32647"/>
                </a:lnTo>
                <a:lnTo>
                  <a:pt x="3627088" y="54411"/>
                </a:lnTo>
                <a:lnTo>
                  <a:pt x="3605323" y="54411"/>
                </a:lnTo>
                <a:close/>
                <a:moveTo>
                  <a:pt x="3572676" y="32647"/>
                </a:moveTo>
                <a:lnTo>
                  <a:pt x="3594441" y="32647"/>
                </a:lnTo>
                <a:lnTo>
                  <a:pt x="3594441" y="54411"/>
                </a:lnTo>
                <a:lnTo>
                  <a:pt x="3572676" y="54411"/>
                </a:lnTo>
                <a:close/>
                <a:moveTo>
                  <a:pt x="3538940" y="32647"/>
                </a:moveTo>
                <a:lnTo>
                  <a:pt x="3554176" y="32647"/>
                </a:lnTo>
                <a:lnTo>
                  <a:pt x="3554176" y="54411"/>
                </a:lnTo>
                <a:lnTo>
                  <a:pt x="3538940" y="54411"/>
                </a:lnTo>
                <a:close/>
                <a:moveTo>
                  <a:pt x="3496499" y="32647"/>
                </a:moveTo>
                <a:lnTo>
                  <a:pt x="3518264" y="32647"/>
                </a:lnTo>
                <a:lnTo>
                  <a:pt x="3518264" y="54411"/>
                </a:lnTo>
                <a:lnTo>
                  <a:pt x="3496499" y="54411"/>
                </a:lnTo>
                <a:close/>
                <a:moveTo>
                  <a:pt x="3452970" y="32647"/>
                </a:moveTo>
                <a:lnTo>
                  <a:pt x="3474735" y="32647"/>
                </a:lnTo>
                <a:lnTo>
                  <a:pt x="3474735" y="54411"/>
                </a:lnTo>
                <a:lnTo>
                  <a:pt x="3452970" y="54411"/>
                </a:lnTo>
                <a:close/>
                <a:moveTo>
                  <a:pt x="3421410" y="32647"/>
                </a:moveTo>
                <a:lnTo>
                  <a:pt x="3436646" y="32647"/>
                </a:lnTo>
                <a:lnTo>
                  <a:pt x="3436646" y="54411"/>
                </a:lnTo>
                <a:lnTo>
                  <a:pt x="3421410" y="54411"/>
                </a:lnTo>
                <a:close/>
                <a:moveTo>
                  <a:pt x="3387676" y="32647"/>
                </a:moveTo>
                <a:lnTo>
                  <a:pt x="3409441" y="32647"/>
                </a:lnTo>
                <a:lnTo>
                  <a:pt x="3409441" y="54411"/>
                </a:lnTo>
                <a:lnTo>
                  <a:pt x="3387676" y="54411"/>
                </a:lnTo>
                <a:close/>
                <a:moveTo>
                  <a:pt x="3333264" y="32647"/>
                </a:moveTo>
                <a:lnTo>
                  <a:pt x="3355029" y="32647"/>
                </a:lnTo>
                <a:lnTo>
                  <a:pt x="3355029" y="54411"/>
                </a:lnTo>
                <a:lnTo>
                  <a:pt x="3333264" y="54411"/>
                </a:lnTo>
                <a:close/>
                <a:moveTo>
                  <a:pt x="3304970" y="32647"/>
                </a:moveTo>
                <a:lnTo>
                  <a:pt x="3320206" y="32647"/>
                </a:lnTo>
                <a:lnTo>
                  <a:pt x="3320206" y="54411"/>
                </a:lnTo>
                <a:lnTo>
                  <a:pt x="3304970" y="54411"/>
                </a:lnTo>
                <a:close/>
                <a:moveTo>
                  <a:pt x="3267970" y="32647"/>
                </a:moveTo>
                <a:lnTo>
                  <a:pt x="3289735" y="32647"/>
                </a:lnTo>
                <a:lnTo>
                  <a:pt x="3289735" y="54411"/>
                </a:lnTo>
                <a:lnTo>
                  <a:pt x="3267970" y="54411"/>
                </a:lnTo>
                <a:close/>
                <a:moveTo>
                  <a:pt x="3224440" y="32647"/>
                </a:moveTo>
                <a:lnTo>
                  <a:pt x="3246205" y="32647"/>
                </a:lnTo>
                <a:lnTo>
                  <a:pt x="3246205" y="54411"/>
                </a:lnTo>
                <a:lnTo>
                  <a:pt x="3224440" y="54411"/>
                </a:lnTo>
                <a:close/>
                <a:moveTo>
                  <a:pt x="3187440" y="32647"/>
                </a:moveTo>
                <a:lnTo>
                  <a:pt x="3202676" y="32647"/>
                </a:lnTo>
                <a:lnTo>
                  <a:pt x="3202676" y="54411"/>
                </a:lnTo>
                <a:lnTo>
                  <a:pt x="3187440" y="54411"/>
                </a:lnTo>
                <a:close/>
                <a:moveTo>
                  <a:pt x="3148264" y="32647"/>
                </a:moveTo>
                <a:lnTo>
                  <a:pt x="3170029" y="32647"/>
                </a:lnTo>
                <a:lnTo>
                  <a:pt x="3170029" y="54411"/>
                </a:lnTo>
                <a:lnTo>
                  <a:pt x="3148264" y="54411"/>
                </a:lnTo>
                <a:close/>
                <a:moveTo>
                  <a:pt x="5362822" y="0"/>
                </a:moveTo>
                <a:cubicBezTo>
                  <a:pt x="5386862" y="0"/>
                  <a:pt x="5406351" y="19489"/>
                  <a:pt x="5406351" y="43529"/>
                </a:cubicBezTo>
                <a:cubicBezTo>
                  <a:pt x="5406351" y="67570"/>
                  <a:pt x="5386862" y="87058"/>
                  <a:pt x="5362822" y="87058"/>
                </a:cubicBezTo>
                <a:cubicBezTo>
                  <a:pt x="5338781" y="87058"/>
                  <a:pt x="5319292" y="67570"/>
                  <a:pt x="5319292" y="43529"/>
                </a:cubicBezTo>
                <a:cubicBezTo>
                  <a:pt x="5319292" y="19489"/>
                  <a:pt x="5338781" y="0"/>
                  <a:pt x="5362822" y="0"/>
                </a:cubicBezTo>
                <a:close/>
                <a:moveTo>
                  <a:pt x="2980674" y="0"/>
                </a:moveTo>
                <a:cubicBezTo>
                  <a:pt x="2998086" y="0"/>
                  <a:pt x="3012234" y="19588"/>
                  <a:pt x="3012234" y="43529"/>
                </a:cubicBezTo>
                <a:cubicBezTo>
                  <a:pt x="3012234" y="67470"/>
                  <a:pt x="2998086" y="87058"/>
                  <a:pt x="2980674" y="87058"/>
                </a:cubicBezTo>
                <a:cubicBezTo>
                  <a:pt x="2963263" y="87058"/>
                  <a:pt x="2949116" y="67470"/>
                  <a:pt x="2949116" y="43529"/>
                </a:cubicBezTo>
                <a:cubicBezTo>
                  <a:pt x="2949116" y="19588"/>
                  <a:pt x="2963263" y="0"/>
                  <a:pt x="2980674" y="0"/>
                </a:cubicBezTo>
                <a:close/>
              </a:path>
            </a:pathLst>
          </a:custGeom>
          <a:gradFill>
            <a:gsLst>
              <a:gs pos="3846">
                <a:schemeClr val="accent1">
                  <a:lumMod val="50000"/>
                  <a:lumOff val="50000"/>
                </a:schemeClr>
              </a:gs>
              <a:gs pos="100000">
                <a:schemeClr val="accent1">
                  <a:lumMod val="50000"/>
                  <a:lumOff val="50000"/>
                </a:schemeClr>
              </a:gs>
              <a:gs pos="53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PA-图片 5"/>
          <p:cNvSpPr/>
          <p:nvPr>
            <p:custDataLst>
              <p:tags r:id="rId1"/>
            </p:custDataLst>
          </p:nvPr>
        </p:nvSpPr>
        <p:spPr>
          <a:xfrm>
            <a:off x="-852618" y="2649938"/>
            <a:ext cx="3347041" cy="5270559"/>
          </a:xfrm>
          <a:custGeom>
            <a:avLst/>
            <a:gdLst/>
            <a:ahLst/>
            <a:cxnLst/>
            <a:rect l="0" t="0" r="0" b="0"/>
            <a:pathLst>
              <a:path w="4496707" h="7080929">
                <a:moveTo>
                  <a:pt x="0" y="0"/>
                </a:moveTo>
                <a:lnTo>
                  <a:pt x="4496706" y="0"/>
                </a:lnTo>
                <a:lnTo>
                  <a:pt x="4496706" y="7080928"/>
                </a:lnTo>
                <a:lnTo>
                  <a:pt x="0" y="7080928"/>
                </a:lnTo>
                <a:close/>
              </a:path>
            </a:pathLst>
          </a:custGeom>
          <a:blipFill dpi="0" rotWithShape="1">
            <a:blip r:embed="rId6">
              <a:alphaModFix amt="42000"/>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矩形 7"/>
          <p:cNvSpPr/>
          <p:nvPr/>
        </p:nvSpPr>
        <p:spPr>
          <a:xfrm rot="20388759">
            <a:off x="422035" y="-5347676"/>
            <a:ext cx="467057" cy="8280625"/>
          </a:xfrm>
          <a:prstGeom prst="rect">
            <a:avLst/>
          </a:prstGeom>
          <a:gradFill>
            <a:gsLst>
              <a:gs pos="80000">
                <a:srgbClr val="0C83AF">
                  <a:alpha val="0"/>
                </a:srgbClr>
              </a:gs>
              <a:gs pos="2000">
                <a:srgbClr val="0E82B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12855" y="353943"/>
            <a:ext cx="1279573" cy="2354132"/>
          </a:xfrm>
          <a:prstGeom prst="rect">
            <a:avLst/>
          </a:prstGeom>
          <a:scene3d>
            <a:camera prst="perspectiveHeroicExtremeRightFacing">
              <a:rot lat="21133232" lon="20470738" rev="883423"/>
            </a:camera>
            <a:lightRig rig="balanced" dir="t"/>
          </a:scene3d>
          <a:sp3d prstMaterial="dkEdge"/>
        </p:spPr>
      </p:pic>
      <p:sp>
        <p:nvSpPr>
          <p:cNvPr id="10" name="矩形 9"/>
          <p:cNvSpPr/>
          <p:nvPr/>
        </p:nvSpPr>
        <p:spPr>
          <a:xfrm rot="20388759">
            <a:off x="5128837" y="-5284458"/>
            <a:ext cx="468295" cy="8075990"/>
          </a:xfrm>
          <a:prstGeom prst="rect">
            <a:avLst/>
          </a:prstGeom>
          <a:gradFill>
            <a:gsLst>
              <a:gs pos="72000">
                <a:srgbClr val="0C83AF">
                  <a:alpha val="0"/>
                </a:srgbClr>
              </a:gs>
              <a:gs pos="2000">
                <a:srgbClr val="0E82B1">
                  <a:alpha val="8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矩形 10"/>
          <p:cNvSpPr/>
          <p:nvPr/>
        </p:nvSpPr>
        <p:spPr>
          <a:xfrm rot="20388759">
            <a:off x="6153238" y="-5233152"/>
            <a:ext cx="184872" cy="8280625"/>
          </a:xfrm>
          <a:prstGeom prst="rect">
            <a:avLst/>
          </a:prstGeom>
          <a:gradFill>
            <a:gsLst>
              <a:gs pos="80000">
                <a:srgbClr val="0C83AF">
                  <a:alpha val="0"/>
                </a:srgbClr>
              </a:gs>
              <a:gs pos="2000">
                <a:srgbClr val="0E82B1">
                  <a:alpha val="7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矩形 11"/>
          <p:cNvSpPr/>
          <p:nvPr/>
        </p:nvSpPr>
        <p:spPr>
          <a:xfrm rot="20388759">
            <a:off x="5237972" y="3628832"/>
            <a:ext cx="288535" cy="8280625"/>
          </a:xfrm>
          <a:prstGeom prst="rect">
            <a:avLst/>
          </a:prstGeom>
          <a:gradFill>
            <a:gsLst>
              <a:gs pos="80000">
                <a:srgbClr val="0C83AF">
                  <a:alpha val="0"/>
                </a:srgbClr>
              </a:gs>
              <a:gs pos="2000">
                <a:srgbClr val="0E82B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矩形 12"/>
          <p:cNvSpPr/>
          <p:nvPr/>
        </p:nvSpPr>
        <p:spPr>
          <a:xfrm rot="20388759">
            <a:off x="11409629" y="3402188"/>
            <a:ext cx="254509" cy="8280625"/>
          </a:xfrm>
          <a:prstGeom prst="rect">
            <a:avLst/>
          </a:prstGeom>
          <a:gradFill>
            <a:gsLst>
              <a:gs pos="80000">
                <a:srgbClr val="0C83AF">
                  <a:alpha val="0"/>
                </a:srgbClr>
              </a:gs>
              <a:gs pos="2000">
                <a:srgbClr val="0E82B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PA-图片 19"/>
          <p:cNvSpPr/>
          <p:nvPr>
            <p:custDataLst>
              <p:tags r:id="rId2"/>
            </p:custDataLst>
          </p:nvPr>
        </p:nvSpPr>
        <p:spPr>
          <a:xfrm rot="20759047">
            <a:off x="9798530" y="2350113"/>
            <a:ext cx="862787" cy="2157771"/>
          </a:xfrm>
          <a:custGeom>
            <a:avLst/>
            <a:gdLst/>
            <a:ahLst/>
            <a:cxnLst/>
            <a:rect l="0" t="0" r="0" b="0"/>
            <a:pathLst>
              <a:path w="1915494" h="3524083">
                <a:moveTo>
                  <a:pt x="0" y="0"/>
                </a:moveTo>
                <a:lnTo>
                  <a:pt x="1915493" y="0"/>
                </a:lnTo>
                <a:lnTo>
                  <a:pt x="1915493" y="3524082"/>
                </a:lnTo>
                <a:lnTo>
                  <a:pt x="0" y="3524082"/>
                </a:lnTo>
                <a:close/>
              </a:path>
            </a:pathLst>
          </a:custGeom>
          <a:blipFill dpi="0" rotWithShape="1">
            <a:blip r:embed="rId8">
              <a:alphaModFix amt="43000"/>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PA-图片 11"/>
          <p:cNvSpPr/>
          <p:nvPr>
            <p:custDataLst>
              <p:tags r:id="rId3"/>
            </p:custDataLst>
          </p:nvPr>
        </p:nvSpPr>
        <p:spPr>
          <a:xfrm>
            <a:off x="9671562" y="-2739328"/>
            <a:ext cx="2520438" cy="5232836"/>
          </a:xfrm>
          <a:custGeom>
            <a:avLst/>
            <a:gdLst/>
            <a:ahLst/>
            <a:cxnLst/>
            <a:rect l="0" t="0" r="0" b="0"/>
            <a:pathLst>
              <a:path w="2727095" h="7991030">
                <a:moveTo>
                  <a:pt x="0" y="0"/>
                </a:moveTo>
                <a:lnTo>
                  <a:pt x="2727094" y="0"/>
                </a:lnTo>
                <a:lnTo>
                  <a:pt x="2727094" y="7991029"/>
                </a:lnTo>
                <a:lnTo>
                  <a:pt x="0" y="7991029"/>
                </a:lnTo>
                <a:close/>
              </a:path>
            </a:pathLst>
          </a:custGeom>
          <a:blipFill dpi="0" rotWithShape="1">
            <a:blip r:embed="rId9">
              <a:alphaModFix amt="33000"/>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 name="文本框 15"/>
          <p:cNvSpPr txBox="1"/>
          <p:nvPr/>
        </p:nvSpPr>
        <p:spPr>
          <a:xfrm>
            <a:off x="4017265" y="4978327"/>
            <a:ext cx="5171892" cy="1422441"/>
          </a:xfrm>
          <a:prstGeom prst="rect">
            <a:avLst/>
          </a:prstGeom>
          <a:noFill/>
        </p:spPr>
        <p:txBody>
          <a:bodyPr wrap="square" rtlCol="0">
            <a:spAutoFit/>
          </a:bodyPr>
          <a:lstStyle/>
          <a:p>
            <a:pPr>
              <a:lnSpc>
                <a:spcPct val="150000"/>
              </a:lnSpc>
            </a:pPr>
            <a:r>
              <a:rPr lang="zh-CN" altLang="en-US" sz="2000" b="1" spc="600" dirty="0">
                <a:solidFill>
                  <a:prstClr val="white"/>
                </a:solidFill>
                <a:effectLst>
                  <a:outerShdw blurRad="215900" dist="190500" dir="2700000" algn="tl">
                    <a:srgbClr val="000000">
                      <a:alpha val="30000"/>
                    </a:srgbClr>
                  </a:outerShdw>
                </a:effectLst>
                <a:latin typeface="微软雅黑" panose="020B0503020204020204" pitchFamily="34" charset="-122"/>
                <a:ea typeface="微软雅黑" panose="020B0503020204020204" pitchFamily="34" charset="-122"/>
              </a:rPr>
              <a:t>项目成员：</a:t>
            </a:r>
            <a:endParaRPr lang="en-US" altLang="zh-CN" sz="2000" b="1" spc="600" dirty="0">
              <a:solidFill>
                <a:prstClr val="white"/>
              </a:solidFill>
              <a:effectLst>
                <a:outerShdw blurRad="215900" dist="190500" dir="2700000" algn="tl">
                  <a:srgbClr val="000000">
                    <a:alpha val="30000"/>
                  </a:srgbClr>
                </a:outerShdw>
              </a:effectLst>
              <a:latin typeface="微软雅黑" panose="020B0503020204020204" pitchFamily="34" charset="-122"/>
              <a:ea typeface="微软雅黑" panose="020B0503020204020204" pitchFamily="34" charset="-122"/>
            </a:endParaRPr>
          </a:p>
          <a:p>
            <a:pPr>
              <a:lnSpc>
                <a:spcPct val="150000"/>
              </a:lnSpc>
            </a:pPr>
            <a:r>
              <a:rPr lang="en-US" altLang="zh-CN" sz="2000" b="1" spc="600" dirty="0">
                <a:solidFill>
                  <a:prstClr val="white"/>
                </a:solidFill>
                <a:effectLst>
                  <a:outerShdw blurRad="215900" dist="190500" dir="2700000" algn="tl">
                    <a:srgbClr val="000000">
                      <a:alpha val="30000"/>
                    </a:srgbClr>
                  </a:outerShdw>
                </a:effectLst>
                <a:latin typeface="微软雅黑" panose="020B0503020204020204" pitchFamily="34" charset="-122"/>
                <a:ea typeface="微软雅黑" panose="020B0503020204020204" pitchFamily="34" charset="-122"/>
              </a:rPr>
              <a:t>xxx</a:t>
            </a:r>
            <a:r>
              <a:rPr lang="zh-CN" altLang="en-US" sz="2000" b="1" spc="600" dirty="0">
                <a:solidFill>
                  <a:prstClr val="white"/>
                </a:solidFill>
                <a:effectLst>
                  <a:outerShdw blurRad="215900" dist="190500" dir="2700000" algn="tl">
                    <a:srgbClr val="000000">
                      <a:alpha val="30000"/>
                    </a:srgbClr>
                  </a:outerShdw>
                </a:effectLst>
                <a:latin typeface="微软雅黑" panose="020B0503020204020204" pitchFamily="34" charset="-122"/>
                <a:ea typeface="微软雅黑" panose="020B0503020204020204" pitchFamily="34" charset="-122"/>
              </a:rPr>
              <a:t>，黄亦菲，</a:t>
            </a:r>
            <a:r>
              <a:rPr lang="en-US" altLang="zh-CN" sz="2000" b="1" spc="600" dirty="0">
                <a:solidFill>
                  <a:prstClr val="white"/>
                </a:solidFill>
                <a:effectLst>
                  <a:outerShdw blurRad="215900" dist="190500" dir="2700000" algn="tl">
                    <a:srgbClr val="000000">
                      <a:alpha val="30000"/>
                    </a:srgbClr>
                  </a:outerShdw>
                </a:effectLst>
                <a:latin typeface="微软雅黑" panose="020B0503020204020204" pitchFamily="34" charset="-122"/>
                <a:ea typeface="微软雅黑" panose="020B0503020204020204" pitchFamily="34" charset="-122"/>
              </a:rPr>
              <a:t>xxx</a:t>
            </a:r>
            <a:r>
              <a:rPr lang="zh-CN" altLang="en-US" sz="2000" b="1" spc="600" dirty="0">
                <a:solidFill>
                  <a:prstClr val="white"/>
                </a:solidFill>
                <a:effectLst>
                  <a:outerShdw blurRad="215900" dist="190500" dir="2700000" algn="tl">
                    <a:srgbClr val="000000">
                      <a:alpha val="30000"/>
                    </a:srgbClr>
                  </a:outerShdw>
                </a:effectLst>
                <a:latin typeface="微软雅黑" panose="020B0503020204020204" pitchFamily="34" charset="-122"/>
                <a:ea typeface="微软雅黑" panose="020B0503020204020204" pitchFamily="34" charset="-122"/>
              </a:rPr>
              <a:t>，</a:t>
            </a:r>
            <a:r>
              <a:rPr lang="en-US" altLang="zh-CN" sz="2000" b="1" spc="600" dirty="0">
                <a:solidFill>
                  <a:prstClr val="white"/>
                </a:solidFill>
                <a:effectLst>
                  <a:outerShdw blurRad="215900" dist="190500" dir="2700000" algn="tl">
                    <a:srgbClr val="000000">
                      <a:alpha val="30000"/>
                    </a:srgbClr>
                  </a:outerShdw>
                </a:effectLst>
                <a:latin typeface="微软雅黑" panose="020B0503020204020204" pitchFamily="34" charset="-122"/>
                <a:ea typeface="微软雅黑" panose="020B0503020204020204" pitchFamily="34" charset="-122"/>
              </a:rPr>
              <a:t>xxx</a:t>
            </a:r>
          </a:p>
          <a:p>
            <a:pPr>
              <a:lnSpc>
                <a:spcPct val="150000"/>
              </a:lnSpc>
            </a:pPr>
            <a:r>
              <a:rPr lang="zh-CN" altLang="en-US" sz="2000" b="1" spc="600" dirty="0">
                <a:solidFill>
                  <a:prstClr val="white"/>
                </a:solidFill>
                <a:effectLst>
                  <a:outerShdw blurRad="215900" dist="190500" dir="2700000" algn="tl">
                    <a:srgbClr val="000000">
                      <a:alpha val="30000"/>
                    </a:srgbClr>
                  </a:outerShdw>
                </a:effectLst>
                <a:latin typeface="微软雅黑" panose="020B0503020204020204" pitchFamily="34" charset="-122"/>
                <a:ea typeface="微软雅黑" panose="020B0503020204020204" pitchFamily="34" charset="-122"/>
              </a:rPr>
              <a:t>指导老师：</a:t>
            </a:r>
            <a:r>
              <a:rPr lang="en-US" altLang="zh-CN" sz="2000" b="1" spc="600" dirty="0">
                <a:solidFill>
                  <a:prstClr val="white"/>
                </a:solidFill>
                <a:effectLst>
                  <a:outerShdw blurRad="215900" dist="190500" dir="2700000" algn="tl">
                    <a:srgbClr val="000000">
                      <a:alpha val="30000"/>
                    </a:srgbClr>
                  </a:outerShdw>
                </a:effectLst>
                <a:latin typeface="微软雅黑" panose="020B0503020204020204" pitchFamily="34" charset="-122"/>
                <a:ea typeface="微软雅黑" panose="020B0503020204020204" pitchFamily="34" charset="-122"/>
              </a:rPr>
              <a:t>xxx</a:t>
            </a:r>
            <a:endParaRPr lang="zh-CN" altLang="en-US" sz="2000" b="1" spc="600" dirty="0">
              <a:solidFill>
                <a:prstClr val="white"/>
              </a:solidFill>
              <a:effectLst>
                <a:outerShdw blurRad="215900" dist="190500" dir="2700000" algn="tl">
                  <a:srgbClr val="000000">
                    <a:alpha val="30000"/>
                  </a:srgbClr>
                </a:outerShdw>
              </a:effectLst>
              <a:latin typeface="微软雅黑" panose="020B0503020204020204" pitchFamily="34" charset="-122"/>
              <a:ea typeface="微软雅黑" panose="020B0503020204020204" pitchFamily="34" charset="-122"/>
            </a:endParaRPr>
          </a:p>
        </p:txBody>
      </p:sp>
      <p:sp>
        <p:nvSpPr>
          <p:cNvPr id="4" name="矩形 3"/>
          <p:cNvSpPr/>
          <p:nvPr/>
        </p:nvSpPr>
        <p:spPr>
          <a:xfrm>
            <a:off x="1151973" y="2275333"/>
            <a:ext cx="10187404" cy="1200329"/>
          </a:xfrm>
          <a:prstGeom prst="rect">
            <a:avLst/>
          </a:prstGeom>
          <a:effectLst>
            <a:outerShdw blurRad="63500" sx="102000" sy="102000" algn="ctr" rotWithShape="0">
              <a:prstClr val="black">
                <a:alpha val="40000"/>
              </a:prstClr>
            </a:outerShdw>
          </a:effectLst>
        </p:spPr>
        <p:txBody>
          <a:bodyPr wrap="none">
            <a:spAutoFit/>
          </a:bodyPr>
          <a:lstStyle/>
          <a:p>
            <a:pPr algn="ctr">
              <a:defRPr/>
            </a:pPr>
            <a:r>
              <a:rPr lang="zh-CN" altLang="en-US" sz="7200" b="1" spc="600">
                <a:gradFill>
                  <a:gsLst>
                    <a:gs pos="0">
                      <a:schemeClr val="accent2">
                        <a:lumMod val="20000"/>
                        <a:lumOff val="80000"/>
                      </a:schemeClr>
                    </a:gs>
                    <a:gs pos="58000">
                      <a:schemeClr val="bg1"/>
                    </a:gs>
                    <a:gs pos="27000">
                      <a:schemeClr val="bg1"/>
                    </a:gs>
                    <a:gs pos="73000">
                      <a:schemeClr val="accent2">
                        <a:lumMod val="20000"/>
                        <a:lumOff val="80000"/>
                      </a:schemeClr>
                    </a:gs>
                    <a:gs pos="89000">
                      <a:schemeClr val="bg1"/>
                    </a:gs>
                  </a:gsLst>
                  <a:lin ang="2700000" scaled="0"/>
                </a:gradFill>
                <a:effectLst>
                  <a:outerShdw blurRad="215900" dist="190500" dir="2700000" algn="tl">
                    <a:srgbClr val="000000">
                      <a:alpha val="30000"/>
                    </a:srgbClr>
                  </a:outerShdw>
                </a:effectLst>
                <a:latin typeface="微软雅黑" panose="020B0503020204020204" pitchFamily="34" charset="-122"/>
                <a:ea typeface="微软雅黑" panose="020B0503020204020204" pitchFamily="34" charset="-122"/>
                <a:cs typeface="阿里巴巴普惠体 H" panose="00020600040101010101" pitchFamily="18" charset="-122"/>
                <a:sym typeface="+mn-ea"/>
              </a:rPr>
              <a:t>遥感图像</a:t>
            </a:r>
            <a:r>
              <a:rPr lang="en-US" altLang="zh-CN" sz="7200" b="1" spc="600">
                <a:gradFill flip="none" rotWithShape="1">
                  <a:gsLst>
                    <a:gs pos="0">
                      <a:schemeClr val="accent2">
                        <a:lumMod val="20000"/>
                        <a:lumOff val="80000"/>
                      </a:schemeClr>
                    </a:gs>
                    <a:gs pos="58000">
                      <a:schemeClr val="bg1"/>
                    </a:gs>
                    <a:gs pos="27000">
                      <a:schemeClr val="bg1"/>
                    </a:gs>
                    <a:gs pos="73000">
                      <a:schemeClr val="accent2">
                        <a:lumMod val="20000"/>
                        <a:lumOff val="80000"/>
                      </a:schemeClr>
                    </a:gs>
                    <a:gs pos="89000">
                      <a:schemeClr val="bg1"/>
                    </a:gs>
                  </a:gsLst>
                  <a:lin ang="2700000" scaled="1"/>
                  <a:tileRect/>
                </a:gradFill>
                <a:effectLst>
                  <a:outerShdw blurRad="215900" dist="190500" dir="2700000" algn="tl">
                    <a:srgbClr val="000000">
                      <a:alpha val="30000"/>
                    </a:srgbClr>
                  </a:outerShdw>
                </a:effectLst>
                <a:latin typeface="微软雅黑" panose="020B0503020204020204" pitchFamily="34" charset="-122"/>
                <a:ea typeface="微软雅黑" panose="020B0503020204020204" pitchFamily="34" charset="-122"/>
                <a:cs typeface="阿里巴巴普惠体 H" panose="00020600040101010101" pitchFamily="18" charset="-122"/>
                <a:sym typeface="+mn-ea"/>
              </a:rPr>
              <a:t>“</a:t>
            </a:r>
            <a:r>
              <a:rPr lang="zh-CN" altLang="en-US" sz="7200" b="1" spc="600">
                <a:gradFill flip="none" rotWithShape="1">
                  <a:gsLst>
                    <a:gs pos="0">
                      <a:schemeClr val="accent2">
                        <a:lumMod val="20000"/>
                        <a:lumOff val="80000"/>
                      </a:schemeClr>
                    </a:gs>
                    <a:gs pos="58000">
                      <a:schemeClr val="bg1"/>
                    </a:gs>
                    <a:gs pos="27000">
                      <a:schemeClr val="bg1"/>
                    </a:gs>
                    <a:gs pos="73000">
                      <a:schemeClr val="accent2">
                        <a:lumMod val="20000"/>
                        <a:lumOff val="80000"/>
                      </a:schemeClr>
                    </a:gs>
                    <a:gs pos="89000">
                      <a:schemeClr val="bg1"/>
                    </a:gs>
                  </a:gsLst>
                  <a:lin ang="2700000" scaled="1"/>
                  <a:tileRect/>
                </a:gradFill>
                <a:effectLst>
                  <a:outerShdw blurRad="215900" dist="190500" dir="2700000" algn="tl">
                    <a:srgbClr val="000000">
                      <a:alpha val="30000"/>
                    </a:srgbClr>
                  </a:outerShdw>
                </a:effectLst>
                <a:latin typeface="微软雅黑" panose="020B0503020204020204" pitchFamily="34" charset="-122"/>
                <a:ea typeface="微软雅黑" panose="020B0503020204020204" pitchFamily="34" charset="-122"/>
                <a:cs typeface="阿里巴巴普惠体 H" panose="00020600040101010101" pitchFamily="18" charset="-122"/>
                <a:sym typeface="+mn-ea"/>
              </a:rPr>
              <a:t>深度</a:t>
            </a:r>
            <a:r>
              <a:rPr lang="en-US" altLang="zh-CN" sz="7200" b="1" spc="600">
                <a:gradFill flip="none" rotWithShape="1">
                  <a:gsLst>
                    <a:gs pos="0">
                      <a:schemeClr val="accent2">
                        <a:lumMod val="20000"/>
                        <a:lumOff val="80000"/>
                      </a:schemeClr>
                    </a:gs>
                    <a:gs pos="58000">
                      <a:schemeClr val="bg1"/>
                    </a:gs>
                    <a:gs pos="27000">
                      <a:schemeClr val="bg1"/>
                    </a:gs>
                    <a:gs pos="73000">
                      <a:schemeClr val="accent2">
                        <a:lumMod val="20000"/>
                        <a:lumOff val="80000"/>
                      </a:schemeClr>
                    </a:gs>
                    <a:gs pos="89000">
                      <a:schemeClr val="bg1"/>
                    </a:gs>
                  </a:gsLst>
                  <a:lin ang="2700000" scaled="1"/>
                  <a:tileRect/>
                </a:gradFill>
                <a:effectLst>
                  <a:outerShdw blurRad="215900" dist="190500" dir="2700000" algn="tl">
                    <a:srgbClr val="000000">
                      <a:alpha val="30000"/>
                    </a:srgbClr>
                  </a:outerShdw>
                </a:effectLst>
                <a:latin typeface="微软雅黑" panose="020B0503020204020204" pitchFamily="34" charset="-122"/>
                <a:ea typeface="微软雅黑" panose="020B0503020204020204" pitchFamily="34" charset="-122"/>
                <a:cs typeface="阿里巴巴普惠体 H" panose="00020600040101010101" pitchFamily="18" charset="-122"/>
                <a:sym typeface="+mn-ea"/>
              </a:rPr>
              <a:t>”</a:t>
            </a:r>
            <a:r>
              <a:rPr lang="zh-CN" altLang="en-US" sz="7200" b="1" spc="600">
                <a:gradFill>
                  <a:gsLst>
                    <a:gs pos="0">
                      <a:schemeClr val="accent2">
                        <a:lumMod val="20000"/>
                        <a:lumOff val="80000"/>
                      </a:schemeClr>
                    </a:gs>
                    <a:gs pos="58000">
                      <a:schemeClr val="bg1"/>
                    </a:gs>
                    <a:gs pos="27000">
                      <a:schemeClr val="bg1"/>
                    </a:gs>
                    <a:gs pos="73000">
                      <a:schemeClr val="accent2">
                        <a:lumMod val="20000"/>
                        <a:lumOff val="80000"/>
                      </a:schemeClr>
                    </a:gs>
                    <a:gs pos="89000">
                      <a:schemeClr val="bg1"/>
                    </a:gs>
                  </a:gsLst>
                  <a:lin ang="2700000" scaled="0"/>
                </a:gradFill>
                <a:effectLst>
                  <a:outerShdw blurRad="215900" dist="190500" dir="2700000" algn="tl">
                    <a:srgbClr val="000000">
                      <a:alpha val="30000"/>
                    </a:srgbClr>
                  </a:outerShdw>
                </a:effectLst>
                <a:latin typeface="微软雅黑" panose="020B0503020204020204" pitchFamily="34" charset="-122"/>
                <a:ea typeface="微软雅黑" panose="020B0503020204020204" pitchFamily="34" charset="-122"/>
                <a:cs typeface="阿里巴巴普惠体 H" panose="00020600040101010101" pitchFamily="18" charset="-122"/>
                <a:sym typeface="+mn-ea"/>
              </a:rPr>
              <a:t>解译</a:t>
            </a:r>
            <a:endParaRPr lang="en-US" altLang="zh-CN" sz="7200" b="1" spc="600" dirty="0">
              <a:gradFill>
                <a:gsLst>
                  <a:gs pos="0">
                    <a:schemeClr val="accent2">
                      <a:lumMod val="20000"/>
                      <a:lumOff val="80000"/>
                    </a:schemeClr>
                  </a:gs>
                  <a:gs pos="58000">
                    <a:schemeClr val="bg1"/>
                  </a:gs>
                  <a:gs pos="27000">
                    <a:schemeClr val="bg1"/>
                  </a:gs>
                  <a:gs pos="73000">
                    <a:schemeClr val="accent2">
                      <a:lumMod val="20000"/>
                      <a:lumOff val="80000"/>
                    </a:schemeClr>
                  </a:gs>
                  <a:gs pos="89000">
                    <a:schemeClr val="bg1"/>
                  </a:gs>
                </a:gsLst>
                <a:lin ang="2700000" scaled="0"/>
              </a:gradFill>
              <a:effectLst>
                <a:outerShdw blurRad="215900" dist="190500" dir="2700000" algn="tl">
                  <a:srgbClr val="000000">
                    <a:alpha val="30000"/>
                  </a:srgbClr>
                </a:outerShdw>
              </a:effectLst>
              <a:latin typeface="微软雅黑" panose="020B0503020204020204" pitchFamily="34" charset="-122"/>
              <a:ea typeface="微软雅黑" panose="020B0503020204020204" pitchFamily="34" charset="-122"/>
              <a:cs typeface="阿里巴巴普惠体 H" panose="00020600040101010101" pitchFamily="18"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6832"/>
            <a:ext cx="10515600" cy="540341"/>
          </a:xfrm>
        </p:spPr>
        <p:txBody>
          <a:bodyPr/>
          <a:lstStyle/>
          <a:p>
            <a:r>
              <a:rPr lang="zh-CN" altLang="en-US"/>
              <a:t>项目进展</a:t>
            </a:r>
            <a:r>
              <a:rPr lang="en-US" altLang="zh-CN"/>
              <a:t>:</a:t>
            </a:r>
            <a:r>
              <a:rPr lang="zh-CN" altLang="en-US"/>
              <a:t>多维度遥感信息融合</a:t>
            </a:r>
            <a:endParaRPr lang="zh-CN" altLang="en-US" dirty="0"/>
          </a:p>
        </p:txBody>
      </p:sp>
      <p:sp>
        <p:nvSpPr>
          <p:cNvPr id="6" name="文本框 5"/>
          <p:cNvSpPr txBox="1"/>
          <p:nvPr/>
        </p:nvSpPr>
        <p:spPr>
          <a:xfrm>
            <a:off x="1056640" y="1664335"/>
            <a:ext cx="9924415" cy="3938270"/>
          </a:xfrm>
          <a:prstGeom prst="rect">
            <a:avLst/>
          </a:prstGeom>
          <a:noFill/>
        </p:spPr>
        <p:txBody>
          <a:bodyPr wrap="square">
            <a:spAutoFit/>
          </a:bodyPr>
          <a:lstStyle/>
          <a:p>
            <a:pPr marL="742950" lvl="1" indent="-285750">
              <a:spcAft>
                <a:spcPts val="3000"/>
              </a:spcAft>
              <a:buFont typeface="Wingdings" panose="05000000000000000000" pitchFamily="2" charset="2"/>
              <a:buChar char=""/>
            </a:pPr>
            <a:r>
              <a:rPr lang="en-US" altLang="zh-CN" sz="2000" b="1"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制作了</a:t>
            </a:r>
            <a:r>
              <a:rPr lang="en-US" altLang="zh-CN" sz="20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0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通道</a:t>
            </a:r>
            <a:r>
              <a:rPr lang="en-US" altLang="zh-CN" sz="20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RGBD</a:t>
            </a:r>
            <a:r>
              <a:rPr lang="zh-CN" altLang="zh-CN" sz="20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数据集</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。项目组根据</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ISPRS </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官方提供的</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2_Ortho_RGB.zip </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以及</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1_DSM_normalisation.zip </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文件中的遥感图像制作了</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RGBD</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四通道，图像尺寸</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512</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512</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的数据集用于模型的实验与研究。</a:t>
            </a:r>
          </a:p>
          <a:p>
            <a:pPr marL="742950" lvl="1" indent="-285750">
              <a:spcAft>
                <a:spcPts val="3000"/>
              </a:spcAft>
              <a:buFont typeface="Wingdings" panose="05000000000000000000" pitchFamily="2" charset="2"/>
              <a:buChar char=""/>
            </a:pPr>
            <a:r>
              <a:rPr lang="en-US" altLang="zh-CN" sz="2000" b="1"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20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DSPCANet</a:t>
            </a:r>
            <a:r>
              <a:rPr lang="zh-CN" altLang="zh-CN" sz="20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中引入</a:t>
            </a:r>
            <a:r>
              <a:rPr lang="en-US" altLang="zh-CN" sz="20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Transformer</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DSPCANet</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提出了一个专门处理</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DSM</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数据的</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DSMPCF</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分支，我们将</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DSPCANet</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中的</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Xception</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模块替换成</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swin transformer</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，相较于原始论文有很大的提升，但与前沿模型的差距不小。</a:t>
            </a:r>
          </a:p>
          <a:p>
            <a:pPr marL="742950" lvl="1" indent="-285750">
              <a:spcAft>
                <a:spcPts val="1200"/>
              </a:spcAft>
              <a:buFont typeface="Wingdings" panose="05000000000000000000" pitchFamily="2" charset="2"/>
              <a:buChar char=""/>
            </a:pPr>
            <a:r>
              <a:rPr lang="en-US" altLang="zh-CN" sz="2000" b="1"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20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Swin transformer</a:t>
            </a:r>
            <a:r>
              <a:rPr lang="zh-CN" altLang="zh-CN" sz="20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中引入</a:t>
            </a:r>
            <a:r>
              <a:rPr lang="en-US" altLang="zh-CN" sz="20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DSMPCF</a:t>
            </a:r>
            <a:r>
              <a:rPr lang="zh-CN" altLang="zh-CN" sz="20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模块</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。在广泛阅读文献后，项目组采用</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RFNet</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论文中的方案，将原来加在</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Decoder</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DSMPCF</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模块加到</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Encoder</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中，</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decoder</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换成</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UperNet</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取得了进一步的提升。并且我们发现，加入</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DSM</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数据后，模型能够区分原始</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RGB</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视觉上很难区分的物体。</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6832"/>
            <a:ext cx="10515600" cy="540341"/>
          </a:xfrm>
        </p:spPr>
        <p:txBody>
          <a:bodyPr/>
          <a:lstStyle/>
          <a:p>
            <a:r>
              <a:rPr lang="zh-CN" altLang="en-US"/>
              <a:t>项目架构：</a:t>
            </a:r>
            <a:endParaRPr lang="zh-CN" altLang="en-US"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41955" y="1145540"/>
            <a:ext cx="5896610" cy="52197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6832"/>
            <a:ext cx="10515600" cy="540341"/>
          </a:xfrm>
        </p:spPr>
        <p:txBody>
          <a:bodyPr/>
          <a:lstStyle/>
          <a:p>
            <a:r>
              <a:rPr lang="zh-CN" altLang="en-US"/>
              <a:t>项目架构：自监督预训练模块</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155" y="1102360"/>
            <a:ext cx="8895715" cy="5247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6832"/>
            <a:ext cx="10515600" cy="540341"/>
          </a:xfrm>
        </p:spPr>
        <p:txBody>
          <a:bodyPr/>
          <a:lstStyle/>
          <a:p>
            <a:r>
              <a:rPr lang="zh-CN" altLang="en-US"/>
              <a:t>项目架构：多维度遥感信息融合分支</a:t>
            </a:r>
            <a:endParaRPr lang="zh-CN" altLang="en-US" dirty="0"/>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45" y="1344767"/>
            <a:ext cx="11826910" cy="416846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6832"/>
            <a:ext cx="10515600" cy="540341"/>
          </a:xfrm>
        </p:spPr>
        <p:txBody>
          <a:bodyPr/>
          <a:lstStyle/>
          <a:p>
            <a:r>
              <a:rPr lang="zh-CN" altLang="en-US"/>
              <a:t>项目架构：逻辑流程</a:t>
            </a:r>
            <a:endParaRPr lang="zh-CN" altLang="en-US" dirty="0"/>
          </a:p>
        </p:txBody>
      </p:sp>
      <p:sp>
        <p:nvSpPr>
          <p:cNvPr id="4" name="文本框 3"/>
          <p:cNvSpPr txBox="1"/>
          <p:nvPr/>
        </p:nvSpPr>
        <p:spPr>
          <a:xfrm>
            <a:off x="1391695" y="1246205"/>
            <a:ext cx="8767187" cy="5123180"/>
          </a:xfrm>
          <a:prstGeom prst="rect">
            <a:avLst/>
          </a:prstGeom>
          <a:noFill/>
        </p:spPr>
        <p:txBody>
          <a:bodyPr wrap="square">
            <a:spAutoFit/>
          </a:bodyPr>
          <a:lstStyle/>
          <a:p>
            <a:pPr marL="342900" lvl="0" indent="-342900" algn="l">
              <a:spcAft>
                <a:spcPts val="1200"/>
              </a:spcAft>
              <a:buFont typeface="+mj-lt"/>
              <a:buAutoNum type="arabicPeriod"/>
            </a:pPr>
            <a:r>
              <a:rPr lang="zh-CN" altLang="zh-CN" sz="2800" b="1" spc="30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模型设计</a:t>
            </a:r>
            <a:endParaRPr lang="en-US" altLang="zh-CN" sz="2800" b="1" spc="30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endParaRPr>
          </a:p>
          <a:p>
            <a:pPr marL="360045" lvl="0" algn="l">
              <a:spcAft>
                <a:spcPts val="600"/>
              </a:spcAft>
            </a:pPr>
            <a:r>
              <a:rPr lang="zh-CN" altLang="zh-CN" sz="200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模型</a:t>
            </a:r>
            <a:r>
              <a:rPr lang="zh-CN" altLang="zh-CN" sz="20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sz="2000" dirty="0" err="1">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Swin</a:t>
            </a:r>
            <a:r>
              <a:rPr lang="en-US" altLang="zh-CN" sz="20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 transformer</a:t>
            </a:r>
            <a:r>
              <a:rPr lang="zh-CN" altLang="zh-CN" sz="20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以及</a:t>
            </a:r>
            <a:r>
              <a:rPr lang="en-US" altLang="zh-CN" sz="2000" dirty="0" err="1">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DSPCANet</a:t>
            </a:r>
            <a:r>
              <a:rPr lang="zh-CN" altLang="zh-CN" sz="20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的基础上修改构建，能够接受多维度数据的输入，融合了自注意力模型和卷积神经网络模型提取的特征。</a:t>
            </a:r>
          </a:p>
          <a:p>
            <a:pPr marL="342265" lvl="0" indent="-342265" algn="l">
              <a:spcAft>
                <a:spcPts val="1200"/>
              </a:spcAft>
              <a:buFont typeface="+mj-lt"/>
              <a:buAutoNum type="arabicPeriod" startAt="2"/>
            </a:pPr>
            <a:r>
              <a:rPr lang="zh-CN" altLang="zh-CN" sz="2800" b="1" spc="300"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模型</a:t>
            </a:r>
            <a:r>
              <a:rPr lang="zh-CN" altLang="zh-CN" sz="2800" b="1" spc="30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预训练</a:t>
            </a:r>
            <a:endParaRPr lang="en-US" altLang="zh-CN" sz="2800" b="1" spc="300"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endParaRPr>
          </a:p>
          <a:p>
            <a:pPr marL="360045" lvl="0" algn="l">
              <a:spcAft>
                <a:spcPts val="600"/>
              </a:spcAft>
            </a:pPr>
            <a:r>
              <a:rPr lang="zh-CN" altLang="zh-CN" sz="200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基于</a:t>
            </a:r>
            <a:r>
              <a:rPr lang="zh-CN" altLang="zh-CN" sz="20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预训练模型的迁移学习是模型取得良好效果的必要条件，本项目基于</a:t>
            </a:r>
            <a:r>
              <a:rPr lang="en-US" altLang="zh-CN" sz="2000" dirty="0" err="1">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BeiT</a:t>
            </a:r>
            <a:r>
              <a:rPr lang="zh-CN" altLang="zh-CN" sz="20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生成预训练模型的方法使用</a:t>
            </a:r>
            <a:r>
              <a:rPr lang="en-US" altLang="zh-CN" sz="20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GID</a:t>
            </a:r>
            <a:r>
              <a:rPr lang="zh-CN" altLang="zh-CN" sz="20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遥感图像数据集对模型进行预训练，模型能够在预训练数据集中学习到低层特征，能让模型收敛得更快，效果更好</a:t>
            </a:r>
          </a:p>
          <a:p>
            <a:pPr marL="342265" lvl="0" indent="-342265" algn="l">
              <a:spcAft>
                <a:spcPts val="1200"/>
              </a:spcAft>
              <a:buFont typeface="+mj-lt"/>
              <a:buAutoNum type="arabicPeriod" startAt="3"/>
            </a:pPr>
            <a:r>
              <a:rPr lang="zh-CN" altLang="zh-CN" sz="2800" b="1" spc="30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迁移学习</a:t>
            </a:r>
            <a:endParaRPr lang="en-US" altLang="zh-CN" sz="2800" b="1" spc="300"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endParaRPr>
          </a:p>
          <a:p>
            <a:pPr marL="360045" lvl="0" algn="l">
              <a:spcAft>
                <a:spcPts val="600"/>
              </a:spcAft>
            </a:pPr>
            <a:r>
              <a:rPr lang="zh-CN" altLang="zh-CN" sz="200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使用</a:t>
            </a:r>
            <a:r>
              <a:rPr lang="zh-CN" altLang="zh-CN" sz="20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预训练模型的参数对模型进行初始化。</a:t>
            </a:r>
          </a:p>
          <a:p>
            <a:pPr marL="342265" lvl="0" indent="-342265" algn="l">
              <a:spcAft>
                <a:spcPts val="1200"/>
              </a:spcAft>
              <a:buFont typeface="+mj-lt"/>
              <a:buAutoNum type="arabicPeriod" startAt="4"/>
            </a:pPr>
            <a:r>
              <a:rPr lang="zh-CN" altLang="zh-CN" sz="2800" b="1" spc="30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结果评估</a:t>
            </a:r>
            <a:endParaRPr lang="en-US" altLang="zh-CN" sz="2800" b="1" spc="300"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endParaRPr>
          </a:p>
          <a:p>
            <a:pPr marL="360045" lvl="0" algn="l">
              <a:spcAft>
                <a:spcPts val="600"/>
              </a:spcAft>
            </a:pPr>
            <a:r>
              <a:rPr lang="zh-CN" altLang="zh-CN" sz="200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将</a:t>
            </a:r>
            <a:r>
              <a:rPr lang="zh-CN" altLang="zh-CN" sz="20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模型输出的预测图与真值图进行对比，迭代更新模型参数。</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9985"/>
            <a:ext cx="10515600" cy="534035"/>
          </a:xfrm>
        </p:spPr>
        <p:txBody>
          <a:bodyPr/>
          <a:lstStyle/>
          <a:p>
            <a:r>
              <a:rPr lang="zh-CN" altLang="en-US" dirty="0"/>
              <a:t>项目创新点</a:t>
            </a:r>
          </a:p>
        </p:txBody>
      </p:sp>
      <p:sp>
        <p:nvSpPr>
          <p:cNvPr id="5" name="文本框 4"/>
          <p:cNvSpPr txBox="1"/>
          <p:nvPr/>
        </p:nvSpPr>
        <p:spPr>
          <a:xfrm>
            <a:off x="1211956" y="1223998"/>
            <a:ext cx="9529731" cy="5493812"/>
          </a:xfrm>
          <a:prstGeom prst="rect">
            <a:avLst/>
          </a:prstGeom>
          <a:noFill/>
        </p:spPr>
        <p:txBody>
          <a:bodyPr wrap="square">
            <a:spAutoFit/>
          </a:bodyPr>
          <a:lstStyle/>
          <a:p>
            <a:pPr marL="342900" lvl="0" indent="-342900" algn="just">
              <a:spcAft>
                <a:spcPts val="1800"/>
              </a:spcAft>
              <a:buFont typeface="+mj-lt"/>
              <a:buAutoNum type="arabicPeriod"/>
            </a:pPr>
            <a:r>
              <a:rPr lang="en-US" altLang="zh-CN" sz="1800" b="1"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引入</a:t>
            </a:r>
            <a:r>
              <a:rPr lang="en-US" altLang="zh-CN" sz="18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DSM</a:t>
            </a:r>
            <a:r>
              <a:rPr lang="zh-CN" altLang="zh-CN" sz="18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数据</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。不同于自然场景拍摄的图像，遥感图像除了</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RGB</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三通道还有</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DSM</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，高光谱等通道数据，这些数据内包含大量可用信息，能让模型学习到图像可见光波段以外的特征信息，更好的处理目标任务。目前主流的遥感图像语义分割模型使用</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DSM</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数据的很少。</a:t>
            </a:r>
            <a:endParaRPr lang="zh-CN" altLang="zh-CN" sz="1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spcAft>
                <a:spcPts val="1800"/>
              </a:spcAft>
              <a:buFont typeface="+mj-lt"/>
              <a:buAutoNum type="arabicPeriod"/>
            </a:pPr>
            <a:r>
              <a:rPr lang="en-US" altLang="zh-CN" sz="1800" b="1"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模型结合</a:t>
            </a:r>
            <a:r>
              <a:rPr lang="en-US" altLang="zh-CN" sz="18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Transformer</a:t>
            </a:r>
            <a:r>
              <a:rPr lang="zh-CN" altLang="zh-CN" sz="18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以及卷积神经网络</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。本项目组基于自然场景语义分割效果出众的</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swin transformer</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以及针对处理</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DSM</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数据的</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DSMPCF</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分支进行改良，创新设计出了传统卷积提取的结构特征与</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Transformer</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提取的长距离依赖特征融合，</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DSM</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高度信息与可见光波段</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RGB</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特征融合，多层次特征融合的网络结构，相比于原始的模型有了较大的提升</a:t>
            </a:r>
            <a:endParaRPr lang="zh-CN" altLang="zh-CN" sz="1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spcAft>
                <a:spcPts val="1800"/>
              </a:spcAft>
              <a:buFont typeface="+mj-lt"/>
              <a:buAutoNum type="arabicPeriod"/>
            </a:pPr>
            <a:r>
              <a:rPr lang="en-US" altLang="zh-CN" sz="1800" b="1"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尝试将自监督学习思想带入了遥感图像的语义分割</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。在了解了自监督学习论文和代</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码后，我们决定采用</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BEiT(BERT Pre-training of Image Transformers)</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中的方法，并对其进行研究。首先我们直接采用</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BEiT</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，以</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ImageNet1k</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为预训练模型，在</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Potsdam</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数据集上进行微调，得到了</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OA</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为</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89.55%mIoU</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为</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76.03%</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的结果。</a:t>
            </a:r>
            <a:endParaRPr lang="zh-CN" altLang="zh-CN" sz="1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spcAft>
                <a:spcPts val="1800"/>
              </a:spcAft>
              <a:buFont typeface="+mj-lt"/>
              <a:buAutoNum type="arabicPeriod"/>
            </a:pPr>
            <a:r>
              <a:rPr lang="en-US" altLang="zh-CN" sz="1800" b="1"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引入自监督算法，定制预训练模型</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ImageNet</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数据集包含的内容过于丰富，在直 </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接转换到</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potsdam</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进行微调训练时无法真正发挥自监督学习的效果。因此我们决定直接在卫星遥感图像上进行自监督学习并生成预训练模型。经过考虑，我们锁定了四个有关卫星遥感图像的数据集，分别是</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GID(Gaofen Image Dataset), DOTAv1.5(), NWPU-RESISC_45, NWPU_VHR-10_dataset</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。我们计划首先对某个数据集进行自监督学习，生成预训练模型并进行微调测试性能。</a:t>
            </a:r>
            <a:endParaRPr lang="zh-CN" altLang="zh-CN" sz="1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9985"/>
            <a:ext cx="10515600" cy="534035"/>
          </a:xfrm>
        </p:spPr>
        <p:txBody>
          <a:bodyPr/>
          <a:lstStyle/>
          <a:p>
            <a:r>
              <a:rPr lang="zh-CN" altLang="en-US" dirty="0"/>
              <a:t>项目难点</a:t>
            </a:r>
          </a:p>
        </p:txBody>
      </p:sp>
      <p:sp>
        <p:nvSpPr>
          <p:cNvPr id="4" name="文本框 3"/>
          <p:cNvSpPr txBox="1"/>
          <p:nvPr/>
        </p:nvSpPr>
        <p:spPr>
          <a:xfrm>
            <a:off x="1108710" y="1107440"/>
            <a:ext cx="9081770" cy="6185535"/>
          </a:xfrm>
          <a:prstGeom prst="rect">
            <a:avLst/>
          </a:prstGeom>
          <a:noFill/>
        </p:spPr>
        <p:txBody>
          <a:bodyPr wrap="square" rtlCol="0">
            <a:spAutoFit/>
          </a:bodyPr>
          <a:lstStyle/>
          <a:p>
            <a:pPr lvl="0" algn="l">
              <a:lnSpc>
                <a:spcPct val="150000"/>
              </a:lnSpc>
            </a:pPr>
            <a:r>
              <a:rPr lang="zh-CN" altLang="zh-CN" b="1">
                <a:solidFill>
                  <a:schemeClr val="accent4"/>
                </a:solidFill>
                <a:latin typeface="微软雅黑" panose="020B0503020204020204" pitchFamily="34" charset="-122"/>
                <a:ea typeface="微软雅黑" panose="020B0503020204020204" pitchFamily="34" charset="-122"/>
                <a:sym typeface="+mn-ea"/>
              </a:rPr>
              <a:t>遥感图像语义分割数据集欠缺</a:t>
            </a:r>
            <a:r>
              <a:rPr lang="en-US" altLang="zh-CN">
                <a:solidFill>
                  <a:schemeClr val="bg1"/>
                </a:solidFill>
                <a:latin typeface="微软雅黑" panose="020B0503020204020204" pitchFamily="34" charset="-122"/>
                <a:ea typeface="微软雅黑" panose="020B0503020204020204" pitchFamily="34" charset="-122"/>
                <a:sym typeface="+mn-ea"/>
              </a:rPr>
              <a:t>         </a:t>
            </a:r>
          </a:p>
          <a:p>
            <a:pPr lvl="0" algn="l">
              <a:lnSpc>
                <a:spcPct val="150000"/>
              </a:lnSpc>
            </a:pPr>
            <a:r>
              <a:rPr lang="en-US" altLang="zh-CN">
                <a:solidFill>
                  <a:schemeClr val="bg1"/>
                </a:solidFill>
                <a:latin typeface="微软雅黑" panose="020B0503020204020204" pitchFamily="34" charset="-122"/>
                <a:ea typeface="微软雅黑" panose="020B0503020204020204" pitchFamily="34" charset="-122"/>
                <a:sym typeface="+mn-ea"/>
              </a:rPr>
              <a:t>	</a:t>
            </a:r>
            <a:r>
              <a:rPr lang="zh-CN" altLang="zh-CN">
                <a:solidFill>
                  <a:prstClr val="white"/>
                </a:solidFill>
                <a:latin typeface="微软雅黑" panose="020B0503020204020204" pitchFamily="34" charset="-122"/>
                <a:ea typeface="微软雅黑" panose="020B0503020204020204" pitchFamily="34" charset="-122"/>
                <a:sym typeface="+mn-ea"/>
              </a:rPr>
              <a:t>遥感类图像的数据集较少，尤其是高质量语义分割标注的数据集。同时单个数据集内数据量有限，某种程度上限制了模型训练的充分性</a:t>
            </a:r>
          </a:p>
          <a:p>
            <a:pPr lvl="0" algn="l">
              <a:lnSpc>
                <a:spcPct val="150000"/>
              </a:lnSpc>
            </a:pPr>
            <a:endParaRPr lang="zh-CN" altLang="zh-CN">
              <a:solidFill>
                <a:prstClr val="white"/>
              </a:solidFill>
              <a:latin typeface="微软雅黑" panose="020B0503020204020204" pitchFamily="34" charset="-122"/>
              <a:ea typeface="微软雅黑" panose="020B0503020204020204" pitchFamily="34" charset="-122"/>
            </a:endParaRPr>
          </a:p>
          <a:p>
            <a:pPr lvl="0" algn="l">
              <a:lnSpc>
                <a:spcPct val="150000"/>
              </a:lnSpc>
            </a:pPr>
            <a:r>
              <a:rPr lang="zh-CN" altLang="zh-CN" b="1">
                <a:solidFill>
                  <a:schemeClr val="accent4"/>
                </a:solidFill>
                <a:latin typeface="微软雅黑" panose="020B0503020204020204" pitchFamily="34" charset="-122"/>
                <a:ea typeface="微软雅黑" panose="020B0503020204020204" pitchFamily="34" charset="-122"/>
                <a:sym typeface="+mn-ea"/>
              </a:rPr>
              <a:t>遥感图像高度信息处理方法较为单一</a:t>
            </a:r>
          </a:p>
          <a:p>
            <a:pPr lvl="0" algn="l">
              <a:lnSpc>
                <a:spcPct val="150000"/>
              </a:lnSpc>
            </a:pPr>
            <a:r>
              <a:rPr lang="en-US" altLang="zh-CN">
                <a:solidFill>
                  <a:schemeClr val="accent4"/>
                </a:solidFill>
                <a:latin typeface="微软雅黑" panose="020B0503020204020204" pitchFamily="34" charset="-122"/>
                <a:ea typeface="微软雅黑" panose="020B0503020204020204" pitchFamily="34" charset="-122"/>
                <a:sym typeface="+mn-ea"/>
              </a:rPr>
              <a:t>	</a:t>
            </a:r>
            <a:r>
              <a:rPr lang="en-US" altLang="zh-CN">
                <a:solidFill>
                  <a:schemeClr val="bg1"/>
                </a:solidFill>
                <a:latin typeface="微软雅黑" panose="020B0503020204020204" pitchFamily="34" charset="-122"/>
                <a:ea typeface="微软雅黑" panose="020B0503020204020204" pitchFamily="34" charset="-122"/>
                <a:sym typeface="+mn-ea"/>
              </a:rPr>
              <a:t> </a:t>
            </a:r>
            <a:r>
              <a:rPr lang="zh-CN" altLang="en-US">
                <a:solidFill>
                  <a:schemeClr val="bg1"/>
                </a:solidFill>
                <a:latin typeface="微软雅黑" panose="020B0503020204020204" pitchFamily="34" charset="-122"/>
                <a:ea typeface="微软雅黑" panose="020B0503020204020204" pitchFamily="34" charset="-122"/>
                <a:sym typeface="+mn-ea"/>
              </a:rPr>
              <a:t>目前高度信息在遥感图像语义分割的领域应用并不是很广泛，大多数使用</a:t>
            </a:r>
            <a:r>
              <a:rPr lang="en-US" altLang="zh-CN">
                <a:solidFill>
                  <a:schemeClr val="bg1"/>
                </a:solidFill>
                <a:latin typeface="微软雅黑" panose="020B0503020204020204" pitchFamily="34" charset="-122"/>
                <a:ea typeface="微软雅黑" panose="020B0503020204020204" pitchFamily="34" charset="-122"/>
                <a:sym typeface="+mn-ea"/>
              </a:rPr>
              <a:t>DSM</a:t>
            </a:r>
            <a:r>
              <a:rPr lang="zh-CN" altLang="en-US">
                <a:solidFill>
                  <a:schemeClr val="bg1"/>
                </a:solidFill>
                <a:latin typeface="微软雅黑" panose="020B0503020204020204" pitchFamily="34" charset="-122"/>
                <a:ea typeface="微软雅黑" panose="020B0503020204020204" pitchFamily="34" charset="-122"/>
                <a:sym typeface="+mn-ea"/>
              </a:rPr>
              <a:t>信息的模型对</a:t>
            </a:r>
            <a:r>
              <a:rPr lang="en-US" altLang="zh-CN">
                <a:solidFill>
                  <a:schemeClr val="bg1"/>
                </a:solidFill>
                <a:latin typeface="微软雅黑" panose="020B0503020204020204" pitchFamily="34" charset="-122"/>
                <a:ea typeface="微软雅黑" panose="020B0503020204020204" pitchFamily="34" charset="-122"/>
                <a:sym typeface="+mn-ea"/>
              </a:rPr>
              <a:t>DSM</a:t>
            </a:r>
            <a:r>
              <a:rPr lang="zh-CN" altLang="en-US">
                <a:solidFill>
                  <a:schemeClr val="bg1"/>
                </a:solidFill>
                <a:latin typeface="微软雅黑" panose="020B0503020204020204" pitchFamily="34" charset="-122"/>
                <a:ea typeface="微软雅黑" panose="020B0503020204020204" pitchFamily="34" charset="-122"/>
                <a:sym typeface="+mn-ea"/>
              </a:rPr>
              <a:t>信息的处理过程比较简单，如何通过设计巧妙的算法最大化高度信息的辅助能力，是项目需要攻克的难点之一</a:t>
            </a:r>
          </a:p>
          <a:p>
            <a:pPr lvl="0" algn="l">
              <a:lnSpc>
                <a:spcPct val="150000"/>
              </a:lnSpc>
            </a:pPr>
            <a:endParaRPr lang="zh-CN" altLang="en-US">
              <a:solidFill>
                <a:schemeClr val="bg1"/>
              </a:solidFill>
              <a:latin typeface="微软雅黑" panose="020B0503020204020204" pitchFamily="34" charset="-122"/>
              <a:ea typeface="微软雅黑" panose="020B0503020204020204" pitchFamily="34" charset="-122"/>
              <a:sym typeface="+mn-ea"/>
            </a:endParaRPr>
          </a:p>
          <a:p>
            <a:pPr lvl="0" algn="l">
              <a:lnSpc>
                <a:spcPct val="150000"/>
              </a:lnSpc>
            </a:pPr>
            <a:r>
              <a:rPr lang="en-US" altLang="zh-CN" b="1">
                <a:solidFill>
                  <a:schemeClr val="accent4"/>
                </a:solidFill>
                <a:latin typeface="微软雅黑" panose="020B0503020204020204" pitchFamily="34" charset="-122"/>
                <a:ea typeface="微软雅黑" panose="020B0503020204020204" pitchFamily="34" charset="-122"/>
                <a:sym typeface="+mn-ea"/>
              </a:rPr>
              <a:t>BeiT</a:t>
            </a:r>
            <a:r>
              <a:rPr lang="zh-CN" altLang="en-US" b="1">
                <a:solidFill>
                  <a:schemeClr val="accent4"/>
                </a:solidFill>
                <a:latin typeface="微软雅黑" panose="020B0503020204020204" pitchFamily="34" charset="-122"/>
                <a:ea typeface="微软雅黑" panose="020B0503020204020204" pitchFamily="34" charset="-122"/>
                <a:sym typeface="+mn-ea"/>
              </a:rPr>
              <a:t>自监督迁移难度较高</a:t>
            </a:r>
          </a:p>
          <a:p>
            <a:pPr lvl="0" algn="l">
              <a:lnSpc>
                <a:spcPct val="150000"/>
              </a:lnSpc>
            </a:pPr>
            <a:r>
              <a:rPr lang="en-US" altLang="zh-CN">
                <a:solidFill>
                  <a:schemeClr val="accent4"/>
                </a:solidFill>
                <a:latin typeface="微软雅黑" panose="020B0503020204020204" pitchFamily="34" charset="-122"/>
                <a:ea typeface="微软雅黑" panose="020B0503020204020204" pitchFamily="34" charset="-122"/>
                <a:sym typeface="+mn-ea"/>
              </a:rPr>
              <a:t>	</a:t>
            </a:r>
            <a:r>
              <a:rPr lang="en-US" altLang="zh-CN">
                <a:solidFill>
                  <a:schemeClr val="bg1"/>
                </a:solidFill>
                <a:latin typeface="微软雅黑" panose="020B0503020204020204" pitchFamily="34" charset="-122"/>
                <a:ea typeface="微软雅黑" panose="020B0503020204020204" pitchFamily="34" charset="-122"/>
                <a:sym typeface="+mn-ea"/>
              </a:rPr>
              <a:t> </a:t>
            </a:r>
            <a:r>
              <a:rPr lang="zh-CN" altLang="en-US">
                <a:solidFill>
                  <a:schemeClr val="bg1"/>
                </a:solidFill>
                <a:latin typeface="微软雅黑" panose="020B0503020204020204" pitchFamily="34" charset="-122"/>
                <a:ea typeface="微软雅黑" panose="020B0503020204020204" pitchFamily="34" charset="-122"/>
                <a:sym typeface="+mn-ea"/>
              </a:rPr>
              <a:t>目前</a:t>
            </a:r>
            <a:r>
              <a:rPr lang="en-US" altLang="zh-CN">
                <a:solidFill>
                  <a:schemeClr val="bg1"/>
                </a:solidFill>
                <a:latin typeface="微软雅黑" panose="020B0503020204020204" pitchFamily="34" charset="-122"/>
                <a:ea typeface="微软雅黑" panose="020B0503020204020204" pitchFamily="34" charset="-122"/>
                <a:sym typeface="+mn-ea"/>
              </a:rPr>
              <a:t>BeiT</a:t>
            </a:r>
            <a:r>
              <a:rPr lang="zh-CN" altLang="en-US">
                <a:solidFill>
                  <a:schemeClr val="bg1"/>
                </a:solidFill>
                <a:latin typeface="微软雅黑" panose="020B0503020204020204" pitchFamily="34" charset="-122"/>
                <a:ea typeface="微软雅黑" panose="020B0503020204020204" pitchFamily="34" charset="-122"/>
                <a:sym typeface="+mn-ea"/>
              </a:rPr>
              <a:t>只在</a:t>
            </a:r>
            <a:r>
              <a:rPr lang="en-US" altLang="zh-CN">
                <a:solidFill>
                  <a:schemeClr val="bg1"/>
                </a:solidFill>
                <a:latin typeface="微软雅黑" panose="020B0503020204020204" pitchFamily="34" charset="-122"/>
                <a:ea typeface="微软雅黑" panose="020B0503020204020204" pitchFamily="34" charset="-122"/>
                <a:sym typeface="+mn-ea"/>
              </a:rPr>
              <a:t>ViT(Vision Transformer)</a:t>
            </a:r>
            <a:r>
              <a:rPr lang="zh-CN" altLang="en-US">
                <a:solidFill>
                  <a:schemeClr val="bg1"/>
                </a:solidFill>
                <a:latin typeface="微软雅黑" panose="020B0503020204020204" pitchFamily="34" charset="-122"/>
                <a:ea typeface="微软雅黑" panose="020B0503020204020204" pitchFamily="34" charset="-122"/>
                <a:sym typeface="+mn-ea"/>
              </a:rPr>
              <a:t>上进行了实际应用，并没有推广应用于其他效果优秀的</a:t>
            </a:r>
            <a:r>
              <a:rPr lang="en-US" altLang="zh-CN">
                <a:solidFill>
                  <a:schemeClr val="bg1"/>
                </a:solidFill>
                <a:latin typeface="微软雅黑" panose="020B0503020204020204" pitchFamily="34" charset="-122"/>
                <a:ea typeface="微软雅黑" panose="020B0503020204020204" pitchFamily="34" charset="-122"/>
                <a:sym typeface="+mn-ea"/>
              </a:rPr>
              <a:t>transormer</a:t>
            </a:r>
            <a:r>
              <a:rPr lang="zh-CN" altLang="en-US">
                <a:solidFill>
                  <a:schemeClr val="bg1"/>
                </a:solidFill>
                <a:latin typeface="微软雅黑" panose="020B0503020204020204" pitchFamily="34" charset="-122"/>
                <a:ea typeface="微软雅黑" panose="020B0503020204020204" pitchFamily="34" charset="-122"/>
                <a:sym typeface="+mn-ea"/>
              </a:rPr>
              <a:t>模型上。</a:t>
            </a:r>
          </a:p>
          <a:p>
            <a:pPr lvl="0" algn="l">
              <a:lnSpc>
                <a:spcPct val="150000"/>
              </a:lnSpc>
            </a:pPr>
            <a:endParaRPr lang="zh-CN" altLang="en-US">
              <a:solidFill>
                <a:schemeClr val="bg1"/>
              </a:solidFill>
              <a:latin typeface="微软雅黑" panose="020B0503020204020204" pitchFamily="34" charset="-122"/>
              <a:ea typeface="微软雅黑" panose="020B0503020204020204" pitchFamily="34" charset="-122"/>
              <a:sym typeface="+mn-ea"/>
            </a:endParaRPr>
          </a:p>
          <a:p>
            <a:pPr lvl="0" algn="l">
              <a:lnSpc>
                <a:spcPct val="150000"/>
              </a:lnSpc>
            </a:pPr>
            <a:endParaRPr lang="zh-CN" altLang="zh-CN">
              <a:solidFill>
                <a:prstClr val="white"/>
              </a:solidFill>
              <a:latin typeface="微软雅黑" panose="020B0503020204020204" pitchFamily="34" charset="-122"/>
              <a:ea typeface="微软雅黑" panose="020B0503020204020204" pitchFamily="34" charset="-122"/>
            </a:endParaRPr>
          </a:p>
          <a:p>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9985"/>
            <a:ext cx="10515600" cy="534035"/>
          </a:xfrm>
        </p:spPr>
        <p:txBody>
          <a:bodyPr/>
          <a:lstStyle/>
          <a:p>
            <a:r>
              <a:rPr lang="zh-CN" altLang="en-US" dirty="0"/>
              <a:t>项目开发平台</a:t>
            </a:r>
          </a:p>
        </p:txBody>
      </p:sp>
      <p:pic>
        <p:nvPicPr>
          <p:cNvPr id="27" name="图片 26"/>
          <p:cNvPicPr>
            <a:picLocks noChangeAspect="1"/>
          </p:cNvPicPr>
          <p:nvPr/>
        </p:nvPicPr>
        <p:blipFill>
          <a:blip r:embed="rId3"/>
          <a:stretch>
            <a:fillRect/>
          </a:stretch>
        </p:blipFill>
        <p:spPr>
          <a:xfrm>
            <a:off x="1932305" y="1470660"/>
            <a:ext cx="2411095" cy="925830"/>
          </a:xfrm>
          <a:prstGeom prst="rect">
            <a:avLst/>
          </a:prstGeom>
        </p:spPr>
      </p:pic>
      <p:sp>
        <p:nvSpPr>
          <p:cNvPr id="2" name="文本框 1"/>
          <p:cNvSpPr txBox="1"/>
          <p:nvPr/>
        </p:nvSpPr>
        <p:spPr>
          <a:xfrm>
            <a:off x="433705" y="2846070"/>
            <a:ext cx="4726305" cy="922020"/>
          </a:xfrm>
          <a:prstGeom prst="rect">
            <a:avLst/>
          </a:prstGeom>
          <a:noFill/>
        </p:spPr>
        <p:txBody>
          <a:bodyPr wrap="square" rtlCol="0" anchor="t">
            <a:spAutoFit/>
          </a:bodyPr>
          <a:lstStyle/>
          <a:p>
            <a:pPr algn="ctr">
              <a:lnSpc>
                <a:spcPct val="150000"/>
              </a:lnSpc>
            </a:pPr>
            <a:r>
              <a:rPr lang="zh-CN" altLang="en-US">
                <a:solidFill>
                  <a:schemeClr val="bg1"/>
                </a:solidFill>
                <a:latin typeface="微软雅黑" panose="020B0503020204020204" pitchFamily="34" charset="-122"/>
                <a:ea typeface="微软雅黑" panose="020B0503020204020204" pitchFamily="34" charset="-122"/>
                <a:sym typeface="+mn-ea"/>
              </a:rPr>
              <a:t>移动九天人工智能平台</a:t>
            </a:r>
            <a:endParaRPr lang="en-US" altLang="zh-CN">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a:solidFill>
                  <a:schemeClr val="bg1"/>
                </a:solidFill>
                <a:latin typeface="微软雅黑" panose="020B0503020204020204" pitchFamily="34" charset="-122"/>
                <a:ea typeface="微软雅黑" panose="020B0503020204020204" pitchFamily="34" charset="-122"/>
                <a:sym typeface="+mn-ea"/>
              </a:rPr>
              <a:t>计算资源：</a:t>
            </a:r>
            <a:r>
              <a:rPr lang="en-US" altLang="zh-CN">
                <a:solidFill>
                  <a:schemeClr val="bg1"/>
                </a:solidFill>
                <a:latin typeface="微软雅黑" panose="020B0503020204020204" pitchFamily="34" charset="-122"/>
                <a:ea typeface="微软雅黑" panose="020B0503020204020204" pitchFamily="34" charset="-122"/>
                <a:sym typeface="+mn-ea"/>
              </a:rPr>
              <a:t>NVIDIA Telsla V100, 32G</a:t>
            </a:r>
            <a:r>
              <a:rPr lang="zh-CN" altLang="en-US">
                <a:solidFill>
                  <a:schemeClr val="bg1"/>
                </a:solidFill>
                <a:latin typeface="微软雅黑" panose="020B0503020204020204" pitchFamily="34" charset="-122"/>
                <a:ea typeface="微软雅黑" panose="020B0503020204020204" pitchFamily="34" charset="-122"/>
                <a:sym typeface="+mn-ea"/>
              </a:rPr>
              <a:t>显存</a:t>
            </a:r>
            <a:endParaRPr lang="zh-CN" altLang="en-US"/>
          </a:p>
        </p:txBody>
      </p:sp>
      <p:pic>
        <p:nvPicPr>
          <p:cNvPr id="4" name="图片 3"/>
          <p:cNvPicPr>
            <a:picLocks noChangeAspect="1"/>
          </p:cNvPicPr>
          <p:nvPr/>
        </p:nvPicPr>
        <p:blipFill>
          <a:blip r:embed="rId4"/>
          <a:stretch>
            <a:fillRect/>
          </a:stretch>
        </p:blipFill>
        <p:spPr>
          <a:xfrm>
            <a:off x="178435" y="4217670"/>
            <a:ext cx="5919470" cy="1279525"/>
          </a:xfrm>
          <a:prstGeom prst="rect">
            <a:avLst/>
          </a:prstGeom>
        </p:spPr>
      </p:pic>
      <p:pic>
        <p:nvPicPr>
          <p:cNvPr id="5" name="图片 4"/>
          <p:cNvPicPr>
            <a:picLocks noChangeAspect="1"/>
          </p:cNvPicPr>
          <p:nvPr/>
        </p:nvPicPr>
        <p:blipFill>
          <a:blip r:embed="rId5"/>
          <a:stretch>
            <a:fillRect/>
          </a:stretch>
        </p:blipFill>
        <p:spPr>
          <a:xfrm>
            <a:off x="7772400" y="1381125"/>
            <a:ext cx="2768600" cy="870585"/>
          </a:xfrm>
          <a:prstGeom prst="rect">
            <a:avLst/>
          </a:prstGeom>
        </p:spPr>
      </p:pic>
      <p:pic>
        <p:nvPicPr>
          <p:cNvPr id="6" name="图片 5"/>
          <p:cNvPicPr>
            <a:picLocks noChangeAspect="1"/>
          </p:cNvPicPr>
          <p:nvPr/>
        </p:nvPicPr>
        <p:blipFill>
          <a:blip r:embed="rId6"/>
          <a:stretch>
            <a:fillRect/>
          </a:stretch>
        </p:blipFill>
        <p:spPr>
          <a:xfrm>
            <a:off x="6588760" y="4433570"/>
            <a:ext cx="5357495" cy="1724025"/>
          </a:xfrm>
          <a:prstGeom prst="rect">
            <a:avLst/>
          </a:prstGeom>
        </p:spPr>
      </p:pic>
      <p:sp>
        <p:nvSpPr>
          <p:cNvPr id="7" name="文本框 6"/>
          <p:cNvSpPr txBox="1"/>
          <p:nvPr/>
        </p:nvSpPr>
        <p:spPr>
          <a:xfrm>
            <a:off x="6661150" y="2709545"/>
            <a:ext cx="5212080" cy="1337945"/>
          </a:xfrm>
          <a:prstGeom prst="rect">
            <a:avLst/>
          </a:prstGeom>
          <a:noFill/>
        </p:spPr>
        <p:txBody>
          <a:bodyPr wrap="square" rtlCol="0" anchor="t">
            <a:spAutoFit/>
          </a:bodyPr>
          <a:lstStyle/>
          <a:p>
            <a:pPr algn="ctr">
              <a:lnSpc>
                <a:spcPct val="150000"/>
              </a:lnSpc>
            </a:pP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移动九天毕昇智能平台</a:t>
            </a:r>
            <a:endPar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lnSpc>
                <a:spcPct val="150000"/>
              </a:lnSpc>
            </a:pP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计算资源：</a:t>
            </a: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NVIDIA Telsla V100, 32G</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显存</a:t>
            </a:r>
          </a:p>
          <a:p>
            <a:pPr algn="ctr">
              <a:lnSpc>
                <a:spcPct val="150000"/>
              </a:lnSpc>
            </a:pPr>
            <a:r>
              <a:rPr lang="zh-CN" altLang="en-US" b="1">
                <a:solidFill>
                  <a:srgbClr val="FFC000"/>
                </a:solidFill>
                <a:latin typeface="微软雅黑" panose="020B0503020204020204" pitchFamily="34" charset="-122"/>
                <a:ea typeface="微软雅黑" panose="020B0503020204020204" pitchFamily="34" charset="-122"/>
                <a:cs typeface="微软雅黑" panose="020B0503020204020204" pitchFamily="34" charset="-122"/>
              </a:rPr>
              <a:t>相对优势：支持使用</a:t>
            </a:r>
            <a:r>
              <a:rPr lang="en-US" altLang="zh-CN" b="1">
                <a:solidFill>
                  <a:srgbClr val="FFC000"/>
                </a:solidFill>
                <a:latin typeface="微软雅黑" panose="020B0503020204020204" pitchFamily="34" charset="-122"/>
                <a:ea typeface="微软雅黑" panose="020B0503020204020204" pitchFamily="34" charset="-122"/>
                <a:cs typeface="微软雅黑" panose="020B0503020204020204" pitchFamily="34" charset="-122"/>
              </a:rPr>
              <a:t>Vscode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6832"/>
            <a:ext cx="10515600" cy="540341"/>
          </a:xfrm>
        </p:spPr>
        <p:txBody>
          <a:bodyPr/>
          <a:lstStyle/>
          <a:p>
            <a:r>
              <a:rPr lang="zh-CN" altLang="en-US"/>
              <a:t>关键技术：多维度遥感信息融合</a:t>
            </a:r>
            <a:endParaRPr lang="zh-CN" altLang="en-US" dirty="0"/>
          </a:p>
        </p:txBody>
      </p:sp>
      <p:sp>
        <p:nvSpPr>
          <p:cNvPr id="2" name="文本框 1"/>
          <p:cNvSpPr txBox="1"/>
          <p:nvPr/>
        </p:nvSpPr>
        <p:spPr>
          <a:xfrm>
            <a:off x="388937" y="1509186"/>
            <a:ext cx="11414125" cy="4708981"/>
          </a:xfrm>
          <a:prstGeom prst="rect">
            <a:avLst/>
          </a:prstGeom>
          <a:noFill/>
        </p:spPr>
        <p:txBody>
          <a:bodyPr wrap="square" rtlCol="0">
            <a:spAutoFit/>
          </a:bodyPr>
          <a:lstStyle/>
          <a:p>
            <a:pPr lvl="0" algn="just"/>
            <a:r>
              <a:rPr lang="en-US" altLang="zh-CN" sz="2000">
                <a:solidFill>
                  <a:schemeClr val="bg1"/>
                </a:solidFill>
              </a:rPr>
              <a:t>      </a:t>
            </a:r>
            <a:r>
              <a:rPr lang="zh-CN" altLang="zh-CN" sz="2000">
                <a:solidFill>
                  <a:schemeClr val="bg1"/>
                </a:solidFill>
              </a:rPr>
              <a:t>不同于自然场景拍摄的图像，遥感图像除了</a:t>
            </a:r>
            <a:r>
              <a:rPr lang="en-US" altLang="zh-CN" sz="2000">
                <a:solidFill>
                  <a:schemeClr val="bg1"/>
                </a:solidFill>
              </a:rPr>
              <a:t>RGB</a:t>
            </a:r>
            <a:r>
              <a:rPr lang="zh-CN" altLang="zh-CN" sz="2000">
                <a:solidFill>
                  <a:schemeClr val="bg1"/>
                </a:solidFill>
              </a:rPr>
              <a:t>三通道还有</a:t>
            </a:r>
            <a:r>
              <a:rPr lang="en-US" altLang="zh-CN" sz="2000">
                <a:solidFill>
                  <a:schemeClr val="bg1"/>
                </a:solidFill>
              </a:rPr>
              <a:t>DSM</a:t>
            </a:r>
            <a:r>
              <a:rPr lang="zh-CN" altLang="zh-CN" sz="2000">
                <a:solidFill>
                  <a:schemeClr val="bg1"/>
                </a:solidFill>
              </a:rPr>
              <a:t>，高光谱等通道数据，这些数据内包含大量可用信息，能让模型学习到图像可见光波段以外的特征信息，更好的处理目标任务。</a:t>
            </a:r>
            <a:endParaRPr lang="en-US" altLang="zh-CN" sz="2000">
              <a:solidFill>
                <a:schemeClr val="bg1"/>
              </a:solidFill>
            </a:endParaRPr>
          </a:p>
          <a:p>
            <a:pPr lvl="0" algn="just"/>
            <a:endParaRPr lang="en-US" altLang="zh-CN" sz="2000">
              <a:solidFill>
                <a:schemeClr val="bg1"/>
              </a:solidFill>
            </a:endParaRPr>
          </a:p>
          <a:p>
            <a:r>
              <a:rPr lang="en-US" altLang="zh-CN" sz="2000" b="1">
                <a:solidFill>
                  <a:schemeClr val="accent4"/>
                </a:solidFill>
              </a:rPr>
              <a:t>RGB</a:t>
            </a:r>
            <a:r>
              <a:rPr lang="zh-CN" altLang="en-US" sz="2000" b="1">
                <a:solidFill>
                  <a:schemeClr val="accent4"/>
                </a:solidFill>
              </a:rPr>
              <a:t>信息</a:t>
            </a:r>
          </a:p>
          <a:p>
            <a:r>
              <a:rPr lang="zh-CN" altLang="en-US" sz="2000">
                <a:solidFill>
                  <a:schemeClr val="bg1"/>
                </a:solidFill>
              </a:rPr>
              <a:t>光谱信息对应了色彩信息，所以多波段遥感图像可以得到地物的色彩信息，但是空间分辨率较低。更进一步，光谱通道越多，其分辨物体的能力就越强，即光谱分辨率越高</a:t>
            </a:r>
          </a:p>
          <a:p>
            <a:endParaRPr lang="en-US" altLang="zh-CN" sz="2000">
              <a:solidFill>
                <a:schemeClr val="bg1"/>
              </a:solidFill>
            </a:endParaRPr>
          </a:p>
          <a:p>
            <a:r>
              <a:rPr lang="zh-CN" altLang="en-US" sz="2000" b="1">
                <a:solidFill>
                  <a:schemeClr val="accent4"/>
                </a:solidFill>
              </a:rPr>
              <a:t>DSM(Digital Surface Model)</a:t>
            </a:r>
          </a:p>
          <a:p>
            <a:r>
              <a:rPr lang="zh-CN" altLang="en-US" sz="2000">
                <a:solidFill>
                  <a:schemeClr val="bg1"/>
                </a:solidFill>
              </a:rPr>
              <a:t>数字表面模型（Digital Surface Model，缩写DSM）是指包含了地表建筑物、桥梁和树木等高度的地面高程模型。DSM表示的是最真实地表达地面起伏情况，可广泛应用于各行各业。如在森林地区，可以用于检测森林的生长情况；在城区，DSM可以用于检查城市的发展情况；特别是众所周知的巡航导弹，它不仅需要数字地面模型，而更需要的是数字表面模型，这样才有可能使巡航导弹在低空飞行过程中，逢山让山，逢森林让森林。</a:t>
            </a:r>
            <a:endParaRPr lang="en-US" altLang="zh-CN" sz="2000">
              <a:solidFill>
                <a:schemeClr val="bg1"/>
              </a:solidFill>
            </a:endParaRPr>
          </a:p>
          <a:p>
            <a:endParaRPr lang="en-US" altLang="zh-CN" sz="2000">
              <a:solidFill>
                <a:schemeClr val="bg1"/>
              </a:solidFill>
            </a:endParaRPr>
          </a:p>
          <a:p>
            <a:endParaRPr lang="zh-CN" altLang="en-US" sz="200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9985"/>
            <a:ext cx="10515600" cy="534035"/>
          </a:xfrm>
        </p:spPr>
        <p:txBody>
          <a:bodyPr/>
          <a:lstStyle/>
          <a:p>
            <a:r>
              <a:rPr lang="zh-CN" altLang="en-US"/>
              <a:t>关键技术：多维遥感信息融合</a:t>
            </a:r>
          </a:p>
        </p:txBody>
      </p:sp>
      <p:sp>
        <p:nvSpPr>
          <p:cNvPr id="2" name="文本框 1"/>
          <p:cNvSpPr txBox="1"/>
          <p:nvPr/>
        </p:nvSpPr>
        <p:spPr>
          <a:xfrm>
            <a:off x="1073861" y="1300480"/>
            <a:ext cx="9073515" cy="521970"/>
          </a:xfrm>
          <a:prstGeom prst="rect">
            <a:avLst/>
          </a:prstGeom>
          <a:noFill/>
        </p:spPr>
        <p:txBody>
          <a:bodyPr wrap="square" rtlCol="0" anchor="t">
            <a:spAutoFit/>
          </a:bodyPr>
          <a:lstStyle/>
          <a:p>
            <a:r>
              <a:rPr lang="zh-CN" altLang="en-US" sz="2800">
                <a:solidFill>
                  <a:schemeClr val="bg1"/>
                </a:solidFill>
                <a:ea typeface="微软雅黑" panose="020B0503020204020204" pitchFamily="34" charset="-122"/>
                <a:cs typeface="+mn-lt"/>
              </a:rPr>
              <a:t>遥感图像</a:t>
            </a:r>
            <a:r>
              <a:rPr lang="en-US" altLang="zh-CN" sz="2800">
                <a:solidFill>
                  <a:schemeClr val="bg1"/>
                </a:solidFill>
                <a:ea typeface="微软雅黑" panose="020B0503020204020204" pitchFamily="34" charset="-122"/>
                <a:cs typeface="+mn-lt"/>
              </a:rPr>
              <a:t>RGB</a:t>
            </a:r>
            <a:r>
              <a:rPr lang="zh-CN" altLang="en-US" sz="2800">
                <a:solidFill>
                  <a:schemeClr val="bg1"/>
                </a:solidFill>
                <a:ea typeface="微软雅黑" panose="020B0503020204020204" pitchFamily="34" charset="-122"/>
                <a:cs typeface="+mn-lt"/>
              </a:rPr>
              <a:t>三通道及</a:t>
            </a:r>
            <a:r>
              <a:rPr lang="en-US" altLang="zh-CN" sz="2800">
                <a:solidFill>
                  <a:schemeClr val="bg1"/>
                </a:solidFill>
                <a:ea typeface="微软雅黑" panose="020B0503020204020204" pitchFamily="34" charset="-122"/>
                <a:cs typeface="+mn-lt"/>
              </a:rPr>
              <a:t>DSM</a:t>
            </a:r>
            <a:r>
              <a:rPr lang="zh-CN" altLang="en-US" sz="2800">
                <a:solidFill>
                  <a:schemeClr val="bg1"/>
                </a:solidFill>
                <a:ea typeface="微软雅黑" panose="020B0503020204020204" pitchFamily="34" charset="-122"/>
                <a:cs typeface="+mn-lt"/>
              </a:rPr>
              <a:t>可视化对比</a:t>
            </a:r>
          </a:p>
        </p:txBody>
      </p:sp>
      <p:pic>
        <p:nvPicPr>
          <p:cNvPr id="7" name="图片 6"/>
          <p:cNvPicPr>
            <a:picLocks noChangeAspect="1"/>
          </p:cNvPicPr>
          <p:nvPr>
            <p:custDataLst>
              <p:tags r:id="rId1"/>
            </p:custDataLst>
          </p:nvPr>
        </p:nvPicPr>
        <p:blipFill>
          <a:blip r:embed="rId4"/>
          <a:stretch>
            <a:fillRect/>
          </a:stretch>
        </p:blipFill>
        <p:spPr>
          <a:xfrm>
            <a:off x="1356995" y="2259330"/>
            <a:ext cx="3445510" cy="3417570"/>
          </a:xfrm>
          <a:prstGeom prst="rect">
            <a:avLst/>
          </a:prstGeom>
        </p:spPr>
      </p:pic>
      <p:sp>
        <p:nvSpPr>
          <p:cNvPr id="8" name="文本框 7"/>
          <p:cNvSpPr txBox="1"/>
          <p:nvPr/>
        </p:nvSpPr>
        <p:spPr>
          <a:xfrm>
            <a:off x="4274820" y="6019800"/>
            <a:ext cx="2954655" cy="368300"/>
          </a:xfrm>
          <a:prstGeom prst="rect">
            <a:avLst/>
          </a:prstGeom>
          <a:noFill/>
        </p:spPr>
        <p:txBody>
          <a:bodyPr wrap="square" rtlCol="0" anchor="t">
            <a:spAutoFit/>
          </a:bodyPr>
          <a:lstStyle/>
          <a:p>
            <a:r>
              <a:rPr lang="zh-CN" altLang="en-US">
                <a:solidFill>
                  <a:schemeClr val="bg1"/>
                </a:solidFill>
              </a:rPr>
              <a:t>top_potsdam_7_7</a:t>
            </a:r>
          </a:p>
        </p:txBody>
      </p:sp>
      <p:pic>
        <p:nvPicPr>
          <p:cNvPr id="9" name="图片 8"/>
          <p:cNvPicPr>
            <a:picLocks noChangeAspect="1"/>
          </p:cNvPicPr>
          <p:nvPr/>
        </p:nvPicPr>
        <p:blipFill>
          <a:blip r:embed="rId5"/>
          <a:stretch>
            <a:fillRect/>
          </a:stretch>
        </p:blipFill>
        <p:spPr>
          <a:xfrm>
            <a:off x="6007735" y="2259330"/>
            <a:ext cx="3619500" cy="36106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6832"/>
            <a:ext cx="10515600" cy="540341"/>
          </a:xfrm>
        </p:spPr>
        <p:txBody>
          <a:bodyPr/>
          <a:lstStyle/>
          <a:p>
            <a:r>
              <a:rPr lang="zh-CN" altLang="en-US"/>
              <a:t>“深度”</a:t>
            </a:r>
            <a:endParaRPr lang="zh-CN" altLang="en-US" dirty="0"/>
          </a:p>
        </p:txBody>
      </p:sp>
      <p:sp>
        <p:nvSpPr>
          <p:cNvPr id="6" name="文本框 5"/>
          <p:cNvSpPr txBox="1"/>
          <p:nvPr/>
        </p:nvSpPr>
        <p:spPr>
          <a:xfrm>
            <a:off x="1682814" y="1564752"/>
            <a:ext cx="8003797" cy="3713837"/>
          </a:xfrm>
          <a:prstGeom prst="rect">
            <a:avLst/>
          </a:prstGeom>
          <a:noFill/>
        </p:spPr>
        <p:txBody>
          <a:bodyPr wrap="square" rtlCol="0">
            <a:spAutoFit/>
          </a:bodyPr>
          <a:lstStyle/>
          <a:p>
            <a:pPr marL="457200" indent="-457200">
              <a:spcAft>
                <a:spcPts val="5000"/>
              </a:spcAft>
              <a:buFont typeface="Wingdings" panose="05000000000000000000" pitchFamily="2" charset="2"/>
              <a:buChar char="n"/>
            </a:pPr>
            <a:r>
              <a:rPr lang="zh-CN" altLang="zh-CN" sz="2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基于</a:t>
            </a:r>
            <a:r>
              <a:rPr lang="zh-CN" altLang="zh-CN" sz="3200" b="1" spc="300">
                <a:gradFill>
                  <a:gsLst>
                    <a:gs pos="0">
                      <a:schemeClr val="bg1"/>
                    </a:gs>
                    <a:gs pos="100000">
                      <a:schemeClr val="accent2"/>
                    </a:gs>
                  </a:gsLst>
                  <a:lin ang="4800000" scaled="0"/>
                </a:gradFill>
                <a:latin typeface="+mj-ea"/>
                <a:ea typeface="+mj-ea"/>
              </a:rPr>
              <a:t>深度学习</a:t>
            </a:r>
            <a:r>
              <a:rPr lang="zh-CN" altLang="en-US" sz="2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的方法</a:t>
            </a:r>
            <a:r>
              <a:rPr lang="zh-CN" altLang="zh-CN" sz="2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完成任务</a:t>
            </a:r>
            <a:endParaRPr lang="en-US" altLang="zh-CN" sz="2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spcAft>
                <a:spcPts val="5000"/>
              </a:spcAft>
              <a:buFont typeface="Wingdings" panose="05000000000000000000" pitchFamily="2" charset="2"/>
              <a:buChar char="n"/>
            </a:pPr>
            <a:r>
              <a:rPr lang="zh-CN" altLang="zh-CN" sz="2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项目模型引入</a:t>
            </a:r>
            <a:r>
              <a:rPr lang="en-US" altLang="zh-CN" sz="2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Transformer</a:t>
            </a:r>
            <a:r>
              <a:rPr lang="zh-CN" altLang="zh-CN" sz="2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捕捉图片像素之间的长距离依赖的</a:t>
            </a:r>
            <a:r>
              <a:rPr lang="zh-CN" altLang="en-US" sz="3200" b="1" spc="300">
                <a:gradFill>
                  <a:gsLst>
                    <a:gs pos="0">
                      <a:schemeClr val="bg1"/>
                    </a:gs>
                    <a:gs pos="100000">
                      <a:schemeClr val="accent2"/>
                    </a:gs>
                  </a:gsLst>
                  <a:lin ang="4800000" scaled="0"/>
                </a:gradFill>
                <a:latin typeface="+mj-ea"/>
                <a:ea typeface="+mj-ea"/>
              </a:rPr>
              <a:t>深层信息</a:t>
            </a:r>
            <a:endParaRPr lang="en-US" altLang="zh-CN" sz="2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spcAft>
                <a:spcPts val="5000"/>
              </a:spcAft>
              <a:buFont typeface="Wingdings" panose="05000000000000000000" pitchFamily="2" charset="2"/>
              <a:buChar char="n"/>
            </a:pPr>
            <a:r>
              <a:rPr lang="zh-CN" altLang="zh-CN" sz="2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针对</a:t>
            </a:r>
            <a:r>
              <a:rPr lang="zh-CN" altLang="zh-CN" sz="2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“超高分辨率”遥感</a:t>
            </a:r>
            <a:r>
              <a:rPr lang="zh-CN" altLang="zh-CN" sz="2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图像，</a:t>
            </a:r>
            <a:r>
              <a:rPr lang="zh-CN" altLang="en-US" sz="2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处理多通道的遥感信息</a:t>
            </a:r>
            <a:r>
              <a:rPr lang="zh-CN" altLang="zh-CN" sz="2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200" b="1" spc="300" dirty="0">
                <a:gradFill>
                  <a:gsLst>
                    <a:gs pos="0">
                      <a:schemeClr val="bg1"/>
                    </a:gs>
                    <a:gs pos="100000">
                      <a:schemeClr val="accent2"/>
                    </a:gs>
                  </a:gsLst>
                  <a:lin ang="4800000" scaled="0"/>
                </a:gradFill>
                <a:latin typeface="+mj-ea"/>
                <a:ea typeface="+mj-ea"/>
              </a:rPr>
              <a:t>深度挖掘图片</a:t>
            </a:r>
            <a:r>
              <a:rPr lang="zh-CN" altLang="en-US" sz="3200" b="1" spc="300">
                <a:gradFill>
                  <a:gsLst>
                    <a:gs pos="0">
                      <a:schemeClr val="bg1"/>
                    </a:gs>
                    <a:gs pos="100000">
                      <a:schemeClr val="accent2"/>
                    </a:gs>
                  </a:gsLst>
                  <a:lin ang="4800000" scaled="0"/>
                </a:gradFill>
                <a:latin typeface="+mj-ea"/>
                <a:ea typeface="+mj-ea"/>
              </a:rPr>
              <a:t>中的特征</a:t>
            </a:r>
            <a:endParaRPr lang="en-US" altLang="zh-CN" sz="3200" b="1" spc="300">
              <a:gradFill>
                <a:gsLst>
                  <a:gs pos="0">
                    <a:schemeClr val="bg1"/>
                  </a:gs>
                  <a:gs pos="100000">
                    <a:schemeClr val="accent2"/>
                  </a:gs>
                </a:gsLst>
                <a:lin ang="4800000" scaled="0"/>
              </a:gradFill>
              <a:latin typeface="+mj-ea"/>
              <a:ea typeface="+mj-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6832"/>
            <a:ext cx="10515600" cy="540341"/>
          </a:xfrm>
        </p:spPr>
        <p:txBody>
          <a:bodyPr/>
          <a:lstStyle/>
          <a:p>
            <a:r>
              <a:rPr lang="zh-CN" altLang="en-US" dirty="0"/>
              <a:t>关键技术：多维度</a:t>
            </a:r>
            <a:r>
              <a:rPr lang="zh-CN" altLang="en-US"/>
              <a:t>遥感信息融合</a:t>
            </a:r>
            <a:r>
              <a:rPr lang="en-US" altLang="zh-CN"/>
              <a:t> -- HCRFNet</a:t>
            </a:r>
            <a:endParaRPr lang="zh-CN" altLang="en-US" dirty="0"/>
          </a:p>
        </p:txBody>
      </p:sp>
      <p:sp>
        <p:nvSpPr>
          <p:cNvPr id="5" name="Rectangle 3"/>
          <p:cNvSpPr>
            <a:spLocks noChangeArrowheads="1"/>
          </p:cNvSpPr>
          <p:nvPr/>
        </p:nvSpPr>
        <p:spPr bwMode="auto">
          <a:xfrm>
            <a:off x="2265218" y="479020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tabLst>
                <a:tab pos="2051050" algn="l"/>
              </a:tabLst>
              <a:defRPr>
                <a:solidFill>
                  <a:schemeClr val="tx1"/>
                </a:solidFill>
                <a:latin typeface="Arial" panose="020B0604020202020204" pitchFamily="34" charset="0"/>
              </a:defRPr>
            </a:lvl1pPr>
            <a:lvl2pPr eaLnBrk="0" fontAlgn="base" hangingPunct="0">
              <a:spcBef>
                <a:spcPct val="0"/>
              </a:spcBef>
              <a:spcAft>
                <a:spcPct val="0"/>
              </a:spcAft>
              <a:tabLst>
                <a:tab pos="2051050" algn="l"/>
              </a:tabLst>
              <a:defRPr>
                <a:solidFill>
                  <a:schemeClr val="tx1"/>
                </a:solidFill>
                <a:latin typeface="Arial" panose="020B0604020202020204" pitchFamily="34" charset="0"/>
              </a:defRPr>
            </a:lvl2pPr>
            <a:lvl3pPr eaLnBrk="0" fontAlgn="base" hangingPunct="0">
              <a:spcBef>
                <a:spcPct val="0"/>
              </a:spcBef>
              <a:spcAft>
                <a:spcPct val="0"/>
              </a:spcAft>
              <a:tabLst>
                <a:tab pos="2051050" algn="l"/>
              </a:tabLst>
              <a:defRPr>
                <a:solidFill>
                  <a:schemeClr val="tx1"/>
                </a:solidFill>
                <a:latin typeface="Arial" panose="020B0604020202020204" pitchFamily="34" charset="0"/>
              </a:defRPr>
            </a:lvl3pPr>
            <a:lvl4pPr eaLnBrk="0" fontAlgn="base" hangingPunct="0">
              <a:spcBef>
                <a:spcPct val="0"/>
              </a:spcBef>
              <a:spcAft>
                <a:spcPct val="0"/>
              </a:spcAft>
              <a:tabLst>
                <a:tab pos="2051050" algn="l"/>
              </a:tabLst>
              <a:defRPr>
                <a:solidFill>
                  <a:schemeClr val="tx1"/>
                </a:solidFill>
                <a:latin typeface="Arial" panose="020B0604020202020204" pitchFamily="34" charset="0"/>
              </a:defRPr>
            </a:lvl4pPr>
            <a:lvl5pPr eaLnBrk="0" fontAlgn="base" hangingPunct="0">
              <a:spcBef>
                <a:spcPct val="0"/>
              </a:spcBef>
              <a:spcAft>
                <a:spcPct val="0"/>
              </a:spcAft>
              <a:tabLst>
                <a:tab pos="2051050" algn="l"/>
              </a:tabLst>
              <a:defRPr>
                <a:solidFill>
                  <a:schemeClr val="tx1"/>
                </a:solidFill>
                <a:latin typeface="Arial" panose="020B0604020202020204" pitchFamily="34" charset="0"/>
              </a:defRPr>
            </a:lvl5pPr>
            <a:lvl6pPr eaLnBrk="0" fontAlgn="base" hangingPunct="0">
              <a:spcBef>
                <a:spcPct val="0"/>
              </a:spcBef>
              <a:spcAft>
                <a:spcPct val="0"/>
              </a:spcAft>
              <a:tabLst>
                <a:tab pos="2051050" algn="l"/>
              </a:tabLst>
              <a:defRPr>
                <a:solidFill>
                  <a:schemeClr val="tx1"/>
                </a:solidFill>
                <a:latin typeface="Arial" panose="020B0604020202020204" pitchFamily="34" charset="0"/>
              </a:defRPr>
            </a:lvl6pPr>
            <a:lvl7pPr eaLnBrk="0" fontAlgn="base" hangingPunct="0">
              <a:spcBef>
                <a:spcPct val="0"/>
              </a:spcBef>
              <a:spcAft>
                <a:spcPct val="0"/>
              </a:spcAft>
              <a:tabLst>
                <a:tab pos="2051050" algn="l"/>
              </a:tabLst>
              <a:defRPr>
                <a:solidFill>
                  <a:schemeClr val="tx1"/>
                </a:solidFill>
                <a:latin typeface="Arial" panose="020B0604020202020204" pitchFamily="34" charset="0"/>
              </a:defRPr>
            </a:lvl7pPr>
            <a:lvl8pPr eaLnBrk="0" fontAlgn="base" hangingPunct="0">
              <a:spcBef>
                <a:spcPct val="0"/>
              </a:spcBef>
              <a:spcAft>
                <a:spcPct val="0"/>
              </a:spcAft>
              <a:tabLst>
                <a:tab pos="2051050" algn="l"/>
              </a:tabLst>
              <a:defRPr>
                <a:solidFill>
                  <a:schemeClr val="tx1"/>
                </a:solidFill>
                <a:latin typeface="Arial" panose="020B0604020202020204" pitchFamily="34" charset="0"/>
              </a:defRPr>
            </a:lvl8pPr>
            <a:lvl9pPr eaLnBrk="0" fontAlgn="base" hangingPunct="0">
              <a:spcBef>
                <a:spcPct val="0"/>
              </a:spcBef>
              <a:spcAft>
                <a:spcPct val="0"/>
              </a:spcAft>
              <a:tabLst>
                <a:tab pos="2051050"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2051050" algn="l"/>
              </a:tabLst>
            </a:pPr>
            <a:r>
              <a:rPr kumimoji="0" lang="en-US" altLang="zh-CN" sz="1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HECR-Net </a:t>
            </a:r>
            <a:r>
              <a:rPr kumimoji="0" lang="zh-CN" altLang="en-US" sz="1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结构图</a:t>
            </a: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8" name="文本框 7"/>
          <p:cNvSpPr txBox="1"/>
          <p:nvPr/>
        </p:nvSpPr>
        <p:spPr>
          <a:xfrm>
            <a:off x="429895" y="1510665"/>
            <a:ext cx="3912235" cy="4399915"/>
          </a:xfrm>
          <a:prstGeom prst="rect">
            <a:avLst/>
          </a:prstGeom>
          <a:noFill/>
        </p:spPr>
        <p:txBody>
          <a:bodyPr wrap="square">
            <a:spAutoFit/>
          </a:bodyPr>
          <a:lstStyle/>
          <a:p>
            <a:pPr indent="266700" algn="just"/>
            <a:r>
              <a:rPr lang="en-US" altLang="zh-CN" sz="2000" b="1" kern="100">
                <a:solidFill>
                  <a:schemeClr val="bg1"/>
                </a:solidFill>
                <a:effectLst/>
                <a:ea typeface="微软雅黑" panose="020B0503020204020204" pitchFamily="34" charset="-122"/>
                <a:cs typeface="+mn-lt"/>
              </a:rPr>
              <a:t>HECR-Net</a:t>
            </a:r>
            <a:r>
              <a:rPr lang="zh-CN" altLang="zh-CN" sz="2000" b="1" kern="100">
                <a:solidFill>
                  <a:schemeClr val="bg1"/>
                </a:solidFill>
                <a:effectLst/>
                <a:ea typeface="微软雅黑" panose="020B0503020204020204" pitchFamily="34" charset="-122"/>
                <a:cs typeface="+mn-lt"/>
              </a:rPr>
              <a:t>是一个利用</a:t>
            </a:r>
            <a:r>
              <a:rPr lang="en-US" altLang="zh-CN" sz="2000" b="1" kern="100">
                <a:solidFill>
                  <a:schemeClr val="bg1"/>
                </a:solidFill>
                <a:effectLst/>
                <a:ea typeface="微软雅黑" panose="020B0503020204020204" pitchFamily="34" charset="-122"/>
                <a:cs typeface="+mn-lt"/>
              </a:rPr>
              <a:t>DSM</a:t>
            </a:r>
            <a:r>
              <a:rPr lang="zh-CN" altLang="zh-CN" sz="2000" b="1" kern="100">
                <a:solidFill>
                  <a:schemeClr val="bg1"/>
                </a:solidFill>
                <a:effectLst/>
                <a:ea typeface="微软雅黑" panose="020B0503020204020204" pitchFamily="34" charset="-122"/>
                <a:cs typeface="+mn-lt"/>
              </a:rPr>
              <a:t>进行自监督训练的遥感图像语义分割模型。相较于普通的前馈网络模型，</a:t>
            </a:r>
            <a:r>
              <a:rPr lang="en-US" altLang="zh-CN" sz="2000" b="1" kern="100">
                <a:solidFill>
                  <a:schemeClr val="bg1"/>
                </a:solidFill>
                <a:effectLst/>
                <a:ea typeface="微软雅黑" panose="020B0503020204020204" pitchFamily="34" charset="-122"/>
                <a:cs typeface="+mn-lt"/>
              </a:rPr>
              <a:t>HECR-Net</a:t>
            </a:r>
            <a:r>
              <a:rPr lang="zh-CN" altLang="zh-CN" sz="2000" b="1" kern="100">
                <a:solidFill>
                  <a:schemeClr val="bg1"/>
                </a:solidFill>
                <a:effectLst/>
                <a:ea typeface="微软雅黑" panose="020B0503020204020204" pitchFamily="34" charset="-122"/>
                <a:cs typeface="+mn-lt"/>
              </a:rPr>
              <a:t>利用三通道图像对</a:t>
            </a:r>
            <a:r>
              <a:rPr lang="en-US" altLang="zh-CN" sz="2000" b="1" kern="100">
                <a:solidFill>
                  <a:schemeClr val="bg1"/>
                </a:solidFill>
                <a:effectLst/>
                <a:ea typeface="微软雅黑" panose="020B0503020204020204" pitchFamily="34" charset="-122"/>
                <a:cs typeface="+mn-lt"/>
              </a:rPr>
              <a:t>DSM</a:t>
            </a:r>
            <a:r>
              <a:rPr lang="zh-CN" altLang="zh-CN" sz="2000" b="1" kern="100">
                <a:solidFill>
                  <a:schemeClr val="bg1"/>
                </a:solidFill>
                <a:effectLst/>
                <a:ea typeface="微软雅黑" panose="020B0503020204020204" pitchFamily="34" charset="-122"/>
                <a:cs typeface="+mn-lt"/>
              </a:rPr>
              <a:t>信息及分割结果进行预测，并使用真实的</a:t>
            </a:r>
            <a:r>
              <a:rPr lang="en-US" altLang="zh-CN" sz="2000" b="1" kern="100">
                <a:solidFill>
                  <a:schemeClr val="bg1"/>
                </a:solidFill>
                <a:effectLst/>
                <a:ea typeface="微软雅黑" panose="020B0503020204020204" pitchFamily="34" charset="-122"/>
                <a:cs typeface="+mn-lt"/>
              </a:rPr>
              <a:t>DSM</a:t>
            </a:r>
            <a:r>
              <a:rPr lang="zh-CN" altLang="zh-CN" sz="2000" b="1" kern="100">
                <a:solidFill>
                  <a:schemeClr val="bg1"/>
                </a:solidFill>
                <a:effectLst/>
                <a:ea typeface="微软雅黑" panose="020B0503020204020204" pitchFamily="34" charset="-122"/>
                <a:cs typeface="+mn-lt"/>
              </a:rPr>
              <a:t>信息和分割标签进行监督训练，训练模型通过光谱图像提取高度信息的能力。使用</a:t>
            </a:r>
            <a:r>
              <a:rPr lang="en-US" altLang="zh-CN" sz="2000" b="1" kern="100">
                <a:solidFill>
                  <a:schemeClr val="bg1"/>
                </a:solidFill>
                <a:effectLst/>
                <a:ea typeface="微软雅黑" panose="020B0503020204020204" pitchFamily="34" charset="-122"/>
                <a:cs typeface="+mn-lt"/>
              </a:rPr>
              <a:t>DSM</a:t>
            </a:r>
            <a:r>
              <a:rPr lang="zh-CN" altLang="zh-CN" sz="2000" b="1" kern="100">
                <a:solidFill>
                  <a:schemeClr val="bg1"/>
                </a:solidFill>
                <a:effectLst/>
                <a:ea typeface="微软雅黑" panose="020B0503020204020204" pitchFamily="34" charset="-122"/>
                <a:cs typeface="+mn-lt"/>
              </a:rPr>
              <a:t>信息对于遥感图像语义分割的精度提升无疑是有效的途径，所以使用监督训练后预测的</a:t>
            </a:r>
            <a:r>
              <a:rPr lang="en-US" altLang="zh-CN" sz="2000" b="1" kern="100">
                <a:solidFill>
                  <a:schemeClr val="bg1"/>
                </a:solidFill>
                <a:effectLst/>
                <a:ea typeface="微软雅黑" panose="020B0503020204020204" pitchFamily="34" charset="-122"/>
                <a:cs typeface="+mn-lt"/>
              </a:rPr>
              <a:t>DSM</a:t>
            </a:r>
            <a:r>
              <a:rPr lang="zh-CN" altLang="zh-CN" sz="2000" b="1" kern="100">
                <a:solidFill>
                  <a:schemeClr val="bg1"/>
                </a:solidFill>
                <a:effectLst/>
                <a:ea typeface="微软雅黑" panose="020B0503020204020204" pitchFamily="34" charset="-122"/>
                <a:cs typeface="+mn-lt"/>
              </a:rPr>
              <a:t>信息及语义分割信息进行融合后得到模型最终的分割结果。</a:t>
            </a:r>
          </a:p>
        </p:txBody>
      </p:sp>
      <p:pic>
        <p:nvPicPr>
          <p:cNvPr id="1028" name="Pi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365" y="2253615"/>
            <a:ext cx="7324725" cy="2350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6832"/>
            <a:ext cx="10515600" cy="540341"/>
          </a:xfrm>
        </p:spPr>
        <p:txBody>
          <a:bodyPr/>
          <a:lstStyle/>
          <a:p>
            <a:r>
              <a:rPr lang="zh-CN" altLang="en-US" dirty="0"/>
              <a:t>关键技术：多维度</a:t>
            </a:r>
            <a:r>
              <a:rPr lang="zh-CN" altLang="en-US"/>
              <a:t>遥感信息融合</a:t>
            </a:r>
            <a:r>
              <a:rPr lang="en-US" altLang="zh-CN"/>
              <a:t> -- DSPCANet</a:t>
            </a:r>
            <a:endParaRPr lang="zh-CN" altLang="en-US" dirty="0"/>
          </a:p>
        </p:txBody>
      </p:sp>
      <p:sp>
        <p:nvSpPr>
          <p:cNvPr id="5" name="Rectangle 3"/>
          <p:cNvSpPr>
            <a:spLocks noChangeArrowheads="1"/>
          </p:cNvSpPr>
          <p:nvPr/>
        </p:nvSpPr>
        <p:spPr bwMode="auto">
          <a:xfrm>
            <a:off x="2265218" y="479020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tabLst>
                <a:tab pos="2051050" algn="l"/>
              </a:tabLst>
              <a:defRPr>
                <a:solidFill>
                  <a:schemeClr val="tx1"/>
                </a:solidFill>
                <a:latin typeface="Arial" panose="020B0604020202020204" pitchFamily="34" charset="0"/>
              </a:defRPr>
            </a:lvl1pPr>
            <a:lvl2pPr eaLnBrk="0" fontAlgn="base" hangingPunct="0">
              <a:spcBef>
                <a:spcPct val="0"/>
              </a:spcBef>
              <a:spcAft>
                <a:spcPct val="0"/>
              </a:spcAft>
              <a:tabLst>
                <a:tab pos="2051050" algn="l"/>
              </a:tabLst>
              <a:defRPr>
                <a:solidFill>
                  <a:schemeClr val="tx1"/>
                </a:solidFill>
                <a:latin typeface="Arial" panose="020B0604020202020204" pitchFamily="34" charset="0"/>
              </a:defRPr>
            </a:lvl2pPr>
            <a:lvl3pPr eaLnBrk="0" fontAlgn="base" hangingPunct="0">
              <a:spcBef>
                <a:spcPct val="0"/>
              </a:spcBef>
              <a:spcAft>
                <a:spcPct val="0"/>
              </a:spcAft>
              <a:tabLst>
                <a:tab pos="2051050" algn="l"/>
              </a:tabLst>
              <a:defRPr>
                <a:solidFill>
                  <a:schemeClr val="tx1"/>
                </a:solidFill>
                <a:latin typeface="Arial" panose="020B0604020202020204" pitchFamily="34" charset="0"/>
              </a:defRPr>
            </a:lvl3pPr>
            <a:lvl4pPr eaLnBrk="0" fontAlgn="base" hangingPunct="0">
              <a:spcBef>
                <a:spcPct val="0"/>
              </a:spcBef>
              <a:spcAft>
                <a:spcPct val="0"/>
              </a:spcAft>
              <a:tabLst>
                <a:tab pos="2051050" algn="l"/>
              </a:tabLst>
              <a:defRPr>
                <a:solidFill>
                  <a:schemeClr val="tx1"/>
                </a:solidFill>
                <a:latin typeface="Arial" panose="020B0604020202020204" pitchFamily="34" charset="0"/>
              </a:defRPr>
            </a:lvl4pPr>
            <a:lvl5pPr eaLnBrk="0" fontAlgn="base" hangingPunct="0">
              <a:spcBef>
                <a:spcPct val="0"/>
              </a:spcBef>
              <a:spcAft>
                <a:spcPct val="0"/>
              </a:spcAft>
              <a:tabLst>
                <a:tab pos="2051050" algn="l"/>
              </a:tabLst>
              <a:defRPr>
                <a:solidFill>
                  <a:schemeClr val="tx1"/>
                </a:solidFill>
                <a:latin typeface="Arial" panose="020B0604020202020204" pitchFamily="34" charset="0"/>
              </a:defRPr>
            </a:lvl5pPr>
            <a:lvl6pPr eaLnBrk="0" fontAlgn="base" hangingPunct="0">
              <a:spcBef>
                <a:spcPct val="0"/>
              </a:spcBef>
              <a:spcAft>
                <a:spcPct val="0"/>
              </a:spcAft>
              <a:tabLst>
                <a:tab pos="2051050" algn="l"/>
              </a:tabLst>
              <a:defRPr>
                <a:solidFill>
                  <a:schemeClr val="tx1"/>
                </a:solidFill>
                <a:latin typeface="Arial" panose="020B0604020202020204" pitchFamily="34" charset="0"/>
              </a:defRPr>
            </a:lvl6pPr>
            <a:lvl7pPr eaLnBrk="0" fontAlgn="base" hangingPunct="0">
              <a:spcBef>
                <a:spcPct val="0"/>
              </a:spcBef>
              <a:spcAft>
                <a:spcPct val="0"/>
              </a:spcAft>
              <a:tabLst>
                <a:tab pos="2051050" algn="l"/>
              </a:tabLst>
              <a:defRPr>
                <a:solidFill>
                  <a:schemeClr val="tx1"/>
                </a:solidFill>
                <a:latin typeface="Arial" panose="020B0604020202020204" pitchFamily="34" charset="0"/>
              </a:defRPr>
            </a:lvl7pPr>
            <a:lvl8pPr eaLnBrk="0" fontAlgn="base" hangingPunct="0">
              <a:spcBef>
                <a:spcPct val="0"/>
              </a:spcBef>
              <a:spcAft>
                <a:spcPct val="0"/>
              </a:spcAft>
              <a:tabLst>
                <a:tab pos="2051050" algn="l"/>
              </a:tabLst>
              <a:defRPr>
                <a:solidFill>
                  <a:schemeClr val="tx1"/>
                </a:solidFill>
                <a:latin typeface="Arial" panose="020B0604020202020204" pitchFamily="34" charset="0"/>
              </a:defRPr>
            </a:lvl8pPr>
            <a:lvl9pPr eaLnBrk="0" fontAlgn="base" hangingPunct="0">
              <a:spcBef>
                <a:spcPct val="0"/>
              </a:spcBef>
              <a:spcAft>
                <a:spcPct val="0"/>
              </a:spcAft>
              <a:tabLst>
                <a:tab pos="2051050"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2051050" algn="l"/>
              </a:tabLst>
            </a:pPr>
            <a:r>
              <a:rPr kumimoji="0" lang="en-US" altLang="zh-CN" sz="1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HECR-Net </a:t>
            </a:r>
            <a:r>
              <a:rPr kumimoji="0" lang="zh-CN" altLang="en-US" sz="1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结构图</a:t>
            </a:r>
            <a:endParaRPr kumimoji="0" lang="zh-CN" altLang="en-US" sz="1800" b="0" i="0" u="none" strike="noStrike" cap="none" normalizeH="0" baseline="0">
              <a:ln>
                <a:noFill/>
              </a:ln>
              <a:solidFill>
                <a:schemeClr val="tx1"/>
              </a:solidFill>
              <a:effectLst/>
              <a:latin typeface="Arial" panose="020B0604020202020204" pitchFamily="34" charset="0"/>
            </a:endParaRPr>
          </a:p>
        </p:txBody>
      </p:sp>
      <p:pic>
        <p:nvPicPr>
          <p:cNvPr id="2050" name="Pi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805" y="1610360"/>
            <a:ext cx="6436995" cy="328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a:xfrm>
            <a:off x="577780" y="1279717"/>
            <a:ext cx="4617217" cy="4707890"/>
          </a:xfrm>
          <a:prstGeom prst="rect">
            <a:avLst/>
          </a:prstGeom>
          <a:noFill/>
        </p:spPr>
        <p:txBody>
          <a:bodyPr wrap="square">
            <a:spAutoFit/>
          </a:bodyPr>
          <a:lstStyle/>
          <a:p>
            <a:pPr indent="266700" algn="just"/>
            <a:r>
              <a:rPr lang="en-US" altLang="zh-CN" sz="2000" b="1" kern="100">
                <a:solidFill>
                  <a:schemeClr val="bg1"/>
                </a:solidFill>
                <a:effectLst/>
                <a:ea typeface="微软雅黑" panose="020B0503020204020204" pitchFamily="34" charset="-122"/>
                <a:cs typeface="+mn-lt"/>
              </a:rPr>
              <a:t>DSPCANet</a:t>
            </a:r>
            <a:r>
              <a:rPr lang="zh-CN" altLang="zh-CN" sz="2000" b="1" kern="100">
                <a:solidFill>
                  <a:schemeClr val="bg1"/>
                </a:solidFill>
                <a:effectLst/>
                <a:ea typeface="微软雅黑" panose="020B0503020204020204" pitchFamily="34" charset="-122"/>
                <a:cs typeface="+mn-lt"/>
              </a:rPr>
              <a:t>模型将遥感图像</a:t>
            </a:r>
            <a:r>
              <a:rPr lang="en-US" altLang="zh-CN" sz="2000" b="1" kern="100">
                <a:solidFill>
                  <a:schemeClr val="bg1"/>
                </a:solidFill>
                <a:effectLst/>
                <a:ea typeface="微软雅黑" panose="020B0503020204020204" pitchFamily="34" charset="-122"/>
                <a:cs typeface="+mn-lt"/>
              </a:rPr>
              <a:t>DSM</a:t>
            </a:r>
            <a:r>
              <a:rPr lang="zh-CN" altLang="zh-CN" sz="2000" b="1" kern="100">
                <a:solidFill>
                  <a:schemeClr val="bg1"/>
                </a:solidFill>
                <a:effectLst/>
                <a:ea typeface="微软雅黑" panose="020B0503020204020204" pitchFamily="34" charset="-122"/>
                <a:cs typeface="+mn-lt"/>
              </a:rPr>
              <a:t>信息作为输入对</a:t>
            </a:r>
            <a:r>
              <a:rPr lang="en-US" altLang="zh-CN" sz="2000" b="1" kern="100">
                <a:solidFill>
                  <a:schemeClr val="bg1"/>
                </a:solidFill>
                <a:effectLst/>
                <a:ea typeface="微软雅黑" panose="020B0503020204020204" pitchFamily="34" charset="-122"/>
                <a:cs typeface="+mn-lt"/>
              </a:rPr>
              <a:t>CNN</a:t>
            </a:r>
            <a:r>
              <a:rPr lang="zh-CN" altLang="zh-CN" sz="2000" b="1" kern="100">
                <a:solidFill>
                  <a:schemeClr val="bg1"/>
                </a:solidFill>
                <a:effectLst/>
                <a:ea typeface="微软雅黑" panose="020B0503020204020204" pitchFamily="34" charset="-122"/>
                <a:cs typeface="+mn-lt"/>
              </a:rPr>
              <a:t>网络的预测进行辅助。模型使用一些列传统卷积、分离卷积和</a:t>
            </a:r>
            <a:r>
              <a:rPr lang="en-US" altLang="zh-CN" sz="2000" b="1" kern="100">
                <a:solidFill>
                  <a:schemeClr val="bg1"/>
                </a:solidFill>
                <a:effectLst/>
                <a:ea typeface="微软雅黑" panose="020B0503020204020204" pitchFamily="34" charset="-122"/>
                <a:cs typeface="+mn-lt"/>
              </a:rPr>
              <a:t>R2_block</a:t>
            </a:r>
            <a:r>
              <a:rPr lang="zh-CN" altLang="zh-CN" sz="2000" b="1" kern="100">
                <a:solidFill>
                  <a:schemeClr val="bg1"/>
                </a:solidFill>
                <a:effectLst/>
                <a:ea typeface="微软雅黑" panose="020B0503020204020204" pitchFamily="34" charset="-122"/>
                <a:cs typeface="+mn-lt"/>
              </a:rPr>
              <a:t>对</a:t>
            </a:r>
            <a:r>
              <a:rPr lang="en-US" altLang="zh-CN" sz="2000" b="1" kern="100">
                <a:solidFill>
                  <a:schemeClr val="bg1"/>
                </a:solidFill>
                <a:effectLst/>
                <a:ea typeface="微软雅黑" panose="020B0503020204020204" pitchFamily="34" charset="-122"/>
                <a:cs typeface="+mn-lt"/>
              </a:rPr>
              <a:t>DSM</a:t>
            </a:r>
            <a:r>
              <a:rPr lang="zh-CN" altLang="zh-CN" sz="2000" b="1" kern="100">
                <a:solidFill>
                  <a:schemeClr val="bg1"/>
                </a:solidFill>
                <a:effectLst/>
                <a:ea typeface="微软雅黑" panose="020B0503020204020204" pitchFamily="34" charset="-122"/>
                <a:cs typeface="+mn-lt"/>
              </a:rPr>
              <a:t>信息进行处理，其中</a:t>
            </a:r>
            <a:r>
              <a:rPr lang="en-US" altLang="zh-CN" sz="2000" b="1" kern="100">
                <a:solidFill>
                  <a:schemeClr val="bg1"/>
                </a:solidFill>
                <a:effectLst/>
                <a:ea typeface="微软雅黑" panose="020B0503020204020204" pitchFamily="34" charset="-122"/>
                <a:cs typeface="+mn-lt"/>
              </a:rPr>
              <a:t>R2_block</a:t>
            </a:r>
            <a:r>
              <a:rPr lang="zh-CN" altLang="zh-CN" sz="2000" b="1" kern="100">
                <a:solidFill>
                  <a:schemeClr val="bg1"/>
                </a:solidFill>
                <a:effectLst/>
                <a:ea typeface="微软雅黑" panose="020B0503020204020204" pitchFamily="34" charset="-122"/>
                <a:cs typeface="+mn-lt"/>
              </a:rPr>
              <a:t>可以在更细的粒度水平上捕获空间特征，并使整个分割模型提取的空间光谱特征在不增加过多计算负担的情况下保持多尺度特性。模型通过</a:t>
            </a:r>
            <a:r>
              <a:rPr lang="en-US" altLang="zh-CN" sz="2000" b="1" kern="100">
                <a:solidFill>
                  <a:schemeClr val="bg1"/>
                </a:solidFill>
                <a:effectLst/>
                <a:ea typeface="微软雅黑" panose="020B0503020204020204" pitchFamily="34" charset="-122"/>
                <a:cs typeface="+mn-lt"/>
              </a:rPr>
              <a:t>CAM</a:t>
            </a:r>
            <a:r>
              <a:rPr lang="zh-CN" altLang="zh-CN" sz="2000" b="1" kern="100">
                <a:solidFill>
                  <a:schemeClr val="bg1"/>
                </a:solidFill>
                <a:effectLst/>
                <a:ea typeface="微软雅黑" panose="020B0503020204020204" pitchFamily="34" charset="-122"/>
                <a:cs typeface="+mn-lt"/>
              </a:rPr>
              <a:t>和</a:t>
            </a:r>
            <a:r>
              <a:rPr lang="en-US" altLang="zh-CN" sz="2000" b="1" kern="100">
                <a:solidFill>
                  <a:schemeClr val="bg1"/>
                </a:solidFill>
                <a:effectLst/>
                <a:ea typeface="微软雅黑" panose="020B0503020204020204" pitchFamily="34" charset="-122"/>
                <a:cs typeface="+mn-lt"/>
              </a:rPr>
              <a:t>IPAM</a:t>
            </a:r>
            <a:r>
              <a:rPr lang="zh-CN" altLang="zh-CN" sz="2000" b="1" kern="100">
                <a:solidFill>
                  <a:schemeClr val="bg1"/>
                </a:solidFill>
                <a:effectLst/>
                <a:ea typeface="微软雅黑" panose="020B0503020204020204" pitchFamily="34" charset="-122"/>
                <a:cs typeface="+mn-lt"/>
              </a:rPr>
              <a:t>模块增强通道注意力和位置注意力，使用</a:t>
            </a:r>
            <a:r>
              <a:rPr lang="en-US" altLang="zh-CN" sz="2000" b="1" kern="100">
                <a:solidFill>
                  <a:schemeClr val="bg1"/>
                </a:solidFill>
                <a:effectLst/>
                <a:ea typeface="微软雅黑" panose="020B0503020204020204" pitchFamily="34" charset="-122"/>
                <a:cs typeface="+mn-lt"/>
              </a:rPr>
              <a:t>Xception</a:t>
            </a:r>
            <a:r>
              <a:rPr lang="zh-CN" altLang="zh-CN" sz="2000" b="1" kern="100">
                <a:solidFill>
                  <a:schemeClr val="bg1"/>
                </a:solidFill>
                <a:effectLst/>
                <a:ea typeface="微软雅黑" panose="020B0503020204020204" pitchFamily="34" charset="-122"/>
                <a:cs typeface="+mn-lt"/>
              </a:rPr>
              <a:t>进行光谱图像的编码，将光谱图像、</a:t>
            </a:r>
            <a:r>
              <a:rPr lang="en-US" altLang="zh-CN" sz="2000" b="1" kern="100">
                <a:solidFill>
                  <a:schemeClr val="bg1"/>
                </a:solidFill>
                <a:effectLst/>
                <a:ea typeface="微软雅黑" panose="020B0503020204020204" pitchFamily="34" charset="-122"/>
                <a:cs typeface="+mn-lt"/>
              </a:rPr>
              <a:t>DSM</a:t>
            </a:r>
            <a:r>
              <a:rPr lang="zh-CN" altLang="zh-CN" sz="2000" b="1" kern="100">
                <a:solidFill>
                  <a:schemeClr val="bg1"/>
                </a:solidFill>
                <a:effectLst/>
                <a:ea typeface="微软雅黑" panose="020B0503020204020204" pitchFamily="34" charset="-122"/>
                <a:cs typeface="+mn-lt"/>
              </a:rPr>
              <a:t>编码信息进行特征融合输入解码器，从而得到最终的分割图像。相比于</a:t>
            </a:r>
            <a:r>
              <a:rPr lang="en-US" altLang="zh-CN" sz="2000" b="1" kern="100">
                <a:solidFill>
                  <a:schemeClr val="bg1"/>
                </a:solidFill>
                <a:effectLst/>
                <a:ea typeface="微软雅黑" panose="020B0503020204020204" pitchFamily="34" charset="-122"/>
                <a:cs typeface="+mn-lt"/>
              </a:rPr>
              <a:t>CNN</a:t>
            </a:r>
            <a:r>
              <a:rPr lang="zh-CN" altLang="zh-CN" sz="2000" b="1" kern="100">
                <a:solidFill>
                  <a:schemeClr val="bg1"/>
                </a:solidFill>
                <a:effectLst/>
                <a:ea typeface="微软雅黑" panose="020B0503020204020204" pitchFamily="34" charset="-122"/>
                <a:cs typeface="+mn-lt"/>
              </a:rPr>
              <a:t>网络，模型使用较为简单的解码器，在不增加过多参数量的情况下有效的利用了</a:t>
            </a:r>
            <a:r>
              <a:rPr lang="en-US" altLang="zh-CN" sz="2000" b="1" kern="100">
                <a:solidFill>
                  <a:schemeClr val="bg1"/>
                </a:solidFill>
                <a:effectLst/>
                <a:ea typeface="微软雅黑" panose="020B0503020204020204" pitchFamily="34" charset="-122"/>
                <a:cs typeface="+mn-lt"/>
              </a:rPr>
              <a:t>DSM</a:t>
            </a:r>
            <a:r>
              <a:rPr lang="zh-CN" altLang="zh-CN" sz="2000" b="1" kern="100">
                <a:solidFill>
                  <a:schemeClr val="bg1"/>
                </a:solidFill>
                <a:effectLst/>
                <a:ea typeface="微软雅黑" panose="020B0503020204020204" pitchFamily="34" charset="-122"/>
                <a:cs typeface="+mn-lt"/>
              </a:rPr>
              <a:t>输入提供的信息。</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6832"/>
            <a:ext cx="10515600" cy="540341"/>
          </a:xfrm>
        </p:spPr>
        <p:txBody>
          <a:bodyPr/>
          <a:lstStyle/>
          <a:p>
            <a:r>
              <a:rPr lang="zh-CN" altLang="en-US"/>
              <a:t>关键技术：自监督学习</a:t>
            </a:r>
            <a:endParaRPr lang="zh-CN" altLang="en-US" dirty="0"/>
          </a:p>
        </p:txBody>
      </p:sp>
      <p:sp>
        <p:nvSpPr>
          <p:cNvPr id="5" name="标题 2"/>
          <p:cNvSpPr>
            <a:spLocks noGrp="1"/>
          </p:cNvSpPr>
          <p:nvPr/>
        </p:nvSpPr>
        <p:spPr>
          <a:xfrm>
            <a:off x="547370" y="2129155"/>
            <a:ext cx="4472940" cy="3107690"/>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3200" b="1" kern="1200" spc="300">
                <a:gradFill>
                  <a:gsLst>
                    <a:gs pos="0">
                      <a:schemeClr val="bg1"/>
                    </a:gs>
                    <a:gs pos="100000">
                      <a:schemeClr val="accent2"/>
                    </a:gs>
                  </a:gsLst>
                  <a:lin ang="4800000" scaled="0"/>
                </a:gradFill>
                <a:latin typeface="+mj-ea"/>
                <a:ea typeface="+mj-ea"/>
                <a:cs typeface="+mn-cs"/>
              </a:defRPr>
            </a:lvl1pPr>
          </a:lstStyle>
          <a:p>
            <a:pPr algn="l" fontAlgn="auto">
              <a:lnSpc>
                <a:spcPct val="100000"/>
              </a:lnSpc>
            </a:pPr>
            <a:r>
              <a:rPr lang="en-US" altLang="zh-CN" sz="2800" dirty="0"/>
              <a:t>  </a:t>
            </a:r>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rPr>
              <a:t>自监督学习，</a:t>
            </a:r>
            <a:r>
              <a:rPr lang="en-US" altLang="zh-CN" sz="2800" dirty="0">
                <a:solidFill>
                  <a:schemeClr val="bg1"/>
                </a:solidFill>
                <a:latin typeface="Arial" panose="020B0604020202020204" pitchFamily="34" charset="0"/>
                <a:ea typeface="微软雅黑" panose="020B0503020204020204" pitchFamily="34" charset="-122"/>
                <a:cs typeface="Arial" panose="020B0604020202020204" pitchFamily="34" charset="0"/>
              </a:rPr>
              <a:t>Self-Supervised Learning</a:t>
            </a:r>
            <a:r>
              <a:rPr sz="2800" dirty="0">
                <a:solidFill>
                  <a:schemeClr val="bg1"/>
                </a:solidFill>
                <a:latin typeface="Arial" panose="020B0604020202020204" pitchFamily="34" charset="0"/>
                <a:ea typeface="微软雅黑" panose="020B0503020204020204" pitchFamily="34" charset="-122"/>
                <a:cs typeface="Arial" panose="020B0604020202020204" pitchFamily="34" charset="0"/>
              </a:rPr>
              <a:t>，</a:t>
            </a:r>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rPr>
              <a:t>利用大规模无标签的数据，从数据自身中挖掘信息作为监督信号，从而学习到对下游任务有价值的特征</a:t>
            </a:r>
            <a:r>
              <a:rPr lang="zh-CN" altLang="en-US"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6" name="图片 5" descr="新建位图图像"/>
          <p:cNvPicPr>
            <a:picLocks noChangeAspect="1"/>
          </p:cNvPicPr>
          <p:nvPr/>
        </p:nvPicPr>
        <p:blipFill>
          <a:blip r:embed="rId3"/>
          <a:stretch>
            <a:fillRect/>
          </a:stretch>
        </p:blipFill>
        <p:spPr>
          <a:xfrm>
            <a:off x="5340985" y="1750060"/>
            <a:ext cx="6466840" cy="40557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9985"/>
            <a:ext cx="10515600" cy="534035"/>
          </a:xfrm>
        </p:spPr>
        <p:txBody>
          <a:bodyPr/>
          <a:lstStyle/>
          <a:p>
            <a:r>
              <a:rPr lang="zh-CN" altLang="en-US"/>
              <a:t>关键技术：自监督学习</a:t>
            </a:r>
            <a:r>
              <a:rPr lang="en-US" altLang="zh-CN"/>
              <a:t>——CMC</a:t>
            </a:r>
            <a:endParaRPr lang="en-US" altLang="zh-CN" dirty="0"/>
          </a:p>
        </p:txBody>
      </p:sp>
      <p:sp>
        <p:nvSpPr>
          <p:cNvPr id="5" name="标题 2"/>
          <p:cNvSpPr>
            <a:spLocks noGrp="1"/>
          </p:cNvSpPr>
          <p:nvPr/>
        </p:nvSpPr>
        <p:spPr>
          <a:xfrm>
            <a:off x="213995" y="1679258"/>
            <a:ext cx="5511165" cy="435165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3200" b="1" kern="1200" spc="300">
                <a:gradFill>
                  <a:gsLst>
                    <a:gs pos="0">
                      <a:schemeClr val="bg1"/>
                    </a:gs>
                    <a:gs pos="100000">
                      <a:schemeClr val="accent2"/>
                    </a:gs>
                  </a:gsLst>
                  <a:lin ang="4800000" scaled="0"/>
                </a:gradFill>
                <a:latin typeface="+mj-ea"/>
                <a:ea typeface="+mj-ea"/>
                <a:cs typeface="+mn-cs"/>
              </a:defRPr>
            </a:lvl1pPr>
          </a:lstStyle>
          <a:p>
            <a:r>
              <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800" dirty="0">
                <a:solidFill>
                  <a:schemeClr val="bg1"/>
                </a:solidFill>
                <a:latin typeface="Arial" panose="020B0604020202020204" pitchFamily="34" charset="0"/>
                <a:ea typeface="微软雅黑" panose="020B0503020204020204" pitchFamily="34" charset="-122"/>
                <a:cs typeface="Arial" panose="020B0604020202020204" pitchFamily="34" charset="0"/>
                <a:sym typeface="+mn-ea"/>
              </a:rPr>
              <a:t>C</a:t>
            </a:r>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rPr>
              <a:t>MC是一种对比学习的方法，用于融合图像之间的各个通道。</a:t>
            </a:r>
          </a:p>
          <a:p>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rPr>
              <a:t>CMC从图像的两个通道组合之中学习一种表示，能够表现训练集中不变的因素，训练的目标是最大化同一场景的不同视图之间的互信息。CMC通过使相似的样本距离更近，不相似的样本距离更远来最大化互信息，学习样本间的共同因素。</a:t>
            </a:r>
          </a:p>
          <a:p>
            <a:endParaRPr lang="en-US" altLang="zh-CN" sz="2800" dirty="0">
              <a:latin typeface="Arial" panose="020B0604020202020204" pitchFamily="34" charset="0"/>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3"/>
          <a:stretch>
            <a:fillRect/>
          </a:stretch>
        </p:blipFill>
        <p:spPr>
          <a:xfrm>
            <a:off x="6137275" y="1982470"/>
            <a:ext cx="5655945" cy="330898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9985"/>
            <a:ext cx="10515600" cy="534035"/>
          </a:xfrm>
        </p:spPr>
        <p:txBody>
          <a:bodyPr/>
          <a:lstStyle/>
          <a:p>
            <a:r>
              <a:rPr lang="zh-CN" altLang="en-US"/>
              <a:t>关键技术：自监督学习</a:t>
            </a:r>
            <a:r>
              <a:rPr lang="en-US" altLang="zh-CN"/>
              <a:t>——BEIT</a:t>
            </a:r>
            <a:endParaRPr lang="en-US" altLang="zh-CN" dirty="0"/>
          </a:p>
        </p:txBody>
      </p:sp>
      <p:sp>
        <p:nvSpPr>
          <p:cNvPr id="5" name="标题 2"/>
          <p:cNvSpPr>
            <a:spLocks noGrp="1"/>
          </p:cNvSpPr>
          <p:nvPr/>
        </p:nvSpPr>
        <p:spPr>
          <a:xfrm>
            <a:off x="213995" y="1650366"/>
            <a:ext cx="5040630" cy="440880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3200" b="1" kern="1200" spc="300">
                <a:gradFill>
                  <a:gsLst>
                    <a:gs pos="0">
                      <a:schemeClr val="bg1"/>
                    </a:gs>
                    <a:gs pos="100000">
                      <a:schemeClr val="accent2"/>
                    </a:gs>
                  </a:gsLst>
                  <a:lin ang="4800000" scaled="0"/>
                </a:gradFill>
                <a:latin typeface="+mj-ea"/>
                <a:ea typeface="+mj-ea"/>
                <a:cs typeface="+mn-cs"/>
              </a:defRPr>
            </a:lvl1pPr>
          </a:lstStyle>
          <a:p>
            <a:r>
              <a:rPr lang="en-US" altLang="zh-CN" sz="2400" dirty="0">
                <a:sym typeface="+mn-ea"/>
              </a:rPr>
              <a:t>  </a:t>
            </a:r>
            <a:r>
              <a:rPr lang="en-US" altLang="zh-CN" sz="2400" dirty="0">
                <a:latin typeface="+mn-lt"/>
                <a:cs typeface="+mn-lt"/>
                <a:sym typeface="+mn-ea"/>
              </a:rPr>
              <a:t> </a:t>
            </a:r>
            <a:r>
              <a:rPr lang="zh-CN" altLang="en-US" sz="2400" dirty="0">
                <a:solidFill>
                  <a:schemeClr val="bg1"/>
                </a:solidFill>
                <a:latin typeface="+mn-lt"/>
                <a:cs typeface="+mn-lt"/>
                <a:sym typeface="+mn-ea"/>
              </a:rPr>
              <a:t>BEIT是一款基于自监督学习的视觉表示模型，是自然语言处理领域的著名模型BERT在视觉领域的</a:t>
            </a:r>
            <a:r>
              <a:rPr lang="zh-CN" altLang="en-US" sz="2400">
                <a:solidFill>
                  <a:schemeClr val="bg1"/>
                </a:solidFill>
                <a:latin typeface="+mn-lt"/>
                <a:cs typeface="+mn-lt"/>
                <a:sym typeface="+mn-ea"/>
              </a:rPr>
              <a:t>应用。</a:t>
            </a:r>
            <a:r>
              <a:rPr lang="en-US" altLang="zh-CN" sz="2400" dirty="0">
                <a:solidFill>
                  <a:schemeClr val="bg1"/>
                </a:solidFill>
                <a:latin typeface="+mn-lt"/>
                <a:cs typeface="+mn-lt"/>
                <a:sym typeface="+mn-ea"/>
              </a:rPr>
              <a:t>BEIT使用离散VAE</a:t>
            </a:r>
            <a:r>
              <a:rPr lang="en-US" altLang="zh-CN" sz="2400">
                <a:solidFill>
                  <a:schemeClr val="bg1"/>
                </a:solidFill>
                <a:latin typeface="+mn-lt"/>
                <a:cs typeface="+mn-lt"/>
                <a:sym typeface="+mn-ea"/>
              </a:rPr>
              <a:t>模型的分词器将图片转化为相对应的文本</a:t>
            </a:r>
            <a:r>
              <a:rPr lang="zh-CN" altLang="en-US" sz="2400">
                <a:solidFill>
                  <a:schemeClr val="bg1"/>
                </a:solidFill>
                <a:latin typeface="+mn-lt"/>
                <a:cs typeface="+mn-lt"/>
                <a:sym typeface="+mn-ea"/>
              </a:rPr>
              <a:t>令牌</a:t>
            </a:r>
            <a:r>
              <a:rPr lang="en-US" altLang="zh-CN" sz="2400" dirty="0">
                <a:solidFill>
                  <a:schemeClr val="bg1"/>
                </a:solidFill>
                <a:latin typeface="+mn-lt"/>
                <a:cs typeface="+mn-lt"/>
                <a:sym typeface="+mn-ea"/>
              </a:rPr>
              <a:t>，并以此作为自监督训练的“真值”，达到修复原图、预测缺陷的效果。使用BEIT在大型数据集ImageNet</a:t>
            </a:r>
            <a:r>
              <a:rPr lang="en-US" altLang="zh-CN" sz="2400">
                <a:solidFill>
                  <a:schemeClr val="bg1"/>
                </a:solidFill>
                <a:latin typeface="+mn-lt"/>
                <a:cs typeface="+mn-lt"/>
                <a:sym typeface="+mn-ea"/>
              </a:rPr>
              <a:t>上预训练之后的模型直接在图像分类任务和语义分割任务上微调</a:t>
            </a:r>
            <a:r>
              <a:rPr lang="zh-CN" altLang="en-US" sz="2400">
                <a:solidFill>
                  <a:schemeClr val="bg1"/>
                </a:solidFill>
                <a:latin typeface="+mn-lt"/>
                <a:cs typeface="+mn-lt"/>
                <a:sym typeface="+mn-ea"/>
              </a:rPr>
              <a:t>，</a:t>
            </a:r>
            <a:r>
              <a:rPr lang="en-US" altLang="zh-CN" sz="2400">
                <a:solidFill>
                  <a:schemeClr val="bg1"/>
                </a:solidFill>
                <a:latin typeface="+mn-lt"/>
                <a:cs typeface="+mn-lt"/>
                <a:sym typeface="+mn-ea"/>
              </a:rPr>
              <a:t>表现出类拔萃。</a:t>
            </a:r>
            <a:endParaRPr lang="en-US" altLang="zh-CN" sz="2400" dirty="0">
              <a:solidFill>
                <a:schemeClr val="bg1"/>
              </a:solidFill>
            </a:endParaRPr>
          </a:p>
          <a:p>
            <a:endParaRPr lang="en-US" altLang="zh-CN" sz="2400" dirty="0"/>
          </a:p>
        </p:txBody>
      </p:sp>
      <p:pic>
        <p:nvPicPr>
          <p:cNvPr id="2" name="图片 1"/>
          <p:cNvPicPr>
            <a:picLocks noChangeAspect="1"/>
          </p:cNvPicPr>
          <p:nvPr/>
        </p:nvPicPr>
        <p:blipFill>
          <a:blip r:embed="rId3"/>
          <a:stretch>
            <a:fillRect/>
          </a:stretch>
        </p:blipFill>
        <p:spPr>
          <a:xfrm>
            <a:off x="5559425" y="1650365"/>
            <a:ext cx="6466840" cy="355663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6832"/>
            <a:ext cx="10515600" cy="540341"/>
          </a:xfrm>
        </p:spPr>
        <p:txBody>
          <a:bodyPr/>
          <a:lstStyle/>
          <a:p>
            <a:r>
              <a:rPr lang="en-US" altLang="zh-CN"/>
              <a:t>Potsdam</a:t>
            </a:r>
            <a:r>
              <a:rPr lang="zh-CN" altLang="en-US"/>
              <a:t>数据集：</a:t>
            </a:r>
            <a:endParaRPr lang="zh-CN" altLang="en-US" dirty="0"/>
          </a:p>
        </p:txBody>
      </p:sp>
      <p:sp>
        <p:nvSpPr>
          <p:cNvPr id="11" name="文本框 10"/>
          <p:cNvSpPr txBox="1"/>
          <p:nvPr/>
        </p:nvSpPr>
        <p:spPr>
          <a:xfrm>
            <a:off x="838199" y="1227033"/>
            <a:ext cx="7984253" cy="3782895"/>
          </a:xfrm>
          <a:prstGeom prst="rect">
            <a:avLst/>
          </a:prstGeom>
          <a:noFill/>
        </p:spPr>
        <p:txBody>
          <a:bodyPr wrap="square">
            <a:spAutoFit/>
          </a:bodyPr>
          <a:lstStyle/>
          <a:p>
            <a:pPr>
              <a:lnSpc>
                <a:spcPct val="150000"/>
              </a:lnSpc>
            </a:pPr>
            <a:r>
              <a:rPr lang="zh-CN" altLang="en-US" sz="1800" b="1">
                <a:solidFill>
                  <a:schemeClr val="bg1"/>
                </a:solidFill>
                <a:latin typeface="微软雅黑" panose="020B0503020204020204" pitchFamily="34" charset="-122"/>
                <a:ea typeface="微软雅黑" panose="020B0503020204020204" pitchFamily="34" charset="-122"/>
              </a:rPr>
              <a:t>官网数据集网址：</a:t>
            </a:r>
            <a:r>
              <a:rPr lang="en-US" altLang="zh-CN" sz="1600" b="1" u="sng">
                <a:solidFill>
                  <a:srgbClr val="0000FF"/>
                </a:solidFill>
                <a:effectLst/>
                <a:latin typeface="微软雅黑" panose="020B0503020204020204" pitchFamily="34" charset="-122"/>
                <a:ea typeface="微软雅黑" panose="020B0503020204020204" pitchFamily="34" charset="-122"/>
                <a:hlinkClick r:id="rId3"/>
              </a:rPr>
              <a:t>2D Semantic Labeling (isprs.org)</a:t>
            </a:r>
            <a:endParaRPr lang="en-US" altLang="zh-CN" sz="1800" b="1">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800" b="1">
                <a:solidFill>
                  <a:schemeClr val="bg1"/>
                </a:solidFill>
                <a:latin typeface="微软雅黑" panose="020B0503020204020204" pitchFamily="34" charset="-122"/>
                <a:ea typeface="微软雅黑" panose="020B0503020204020204" pitchFamily="34" charset="-122"/>
              </a:rPr>
              <a:t>总计</a:t>
            </a:r>
            <a:r>
              <a:rPr lang="en-US" altLang="zh-CN" sz="1800" b="1">
                <a:solidFill>
                  <a:schemeClr val="bg1"/>
                </a:solidFill>
                <a:latin typeface="微软雅黑" panose="020B0503020204020204" pitchFamily="34" charset="-122"/>
                <a:ea typeface="微软雅黑" panose="020B0503020204020204" pitchFamily="34" charset="-122"/>
              </a:rPr>
              <a:t>38</a:t>
            </a:r>
            <a:r>
              <a:rPr lang="zh-CN" altLang="en-US" sz="1800" b="1">
                <a:solidFill>
                  <a:schemeClr val="bg1"/>
                </a:solidFill>
                <a:latin typeface="微软雅黑" panose="020B0503020204020204" pitchFamily="34" charset="-122"/>
                <a:ea typeface="微软雅黑" panose="020B0503020204020204" pitchFamily="34" charset="-122"/>
              </a:rPr>
              <a:t>张</a:t>
            </a:r>
            <a:r>
              <a:rPr lang="en-US" altLang="zh-CN" sz="1800" b="1">
                <a:solidFill>
                  <a:schemeClr val="bg1"/>
                </a:solidFill>
                <a:latin typeface="微软雅黑" panose="020B0503020204020204" pitchFamily="34" charset="-122"/>
                <a:ea typeface="微软雅黑" panose="020B0503020204020204" pitchFamily="34" charset="-122"/>
              </a:rPr>
              <a:t>6000×6000</a:t>
            </a:r>
            <a:r>
              <a:rPr lang="zh-CN" altLang="en-US" sz="1800" b="1">
                <a:solidFill>
                  <a:schemeClr val="bg1"/>
                </a:solidFill>
                <a:latin typeface="微软雅黑" panose="020B0503020204020204" pitchFamily="34" charset="-122"/>
                <a:ea typeface="微软雅黑" panose="020B0503020204020204" pitchFamily="34" charset="-122"/>
              </a:rPr>
              <a:t>的城市场景遥感图像（</a:t>
            </a:r>
            <a:r>
              <a:rPr lang="en-US" altLang="zh-CN" sz="1800" b="1">
                <a:solidFill>
                  <a:schemeClr val="bg1"/>
                </a:solidFill>
                <a:latin typeface="微软雅黑" panose="020B0503020204020204" pitchFamily="34" charset="-122"/>
                <a:ea typeface="微软雅黑" panose="020B0503020204020204" pitchFamily="34" charset="-122"/>
              </a:rPr>
              <a:t>24</a:t>
            </a:r>
            <a:r>
              <a:rPr lang="zh-CN" altLang="en-US" sz="1800" b="1">
                <a:solidFill>
                  <a:schemeClr val="bg1"/>
                </a:solidFill>
                <a:latin typeface="微软雅黑" panose="020B0503020204020204" pitchFamily="34" charset="-122"/>
                <a:ea typeface="微软雅黑" panose="020B0503020204020204" pitchFamily="34" charset="-122"/>
              </a:rPr>
              <a:t>张用于训练，</a:t>
            </a:r>
            <a:r>
              <a:rPr lang="en-US" altLang="zh-CN" sz="1800" b="1">
                <a:solidFill>
                  <a:schemeClr val="bg1"/>
                </a:solidFill>
                <a:latin typeface="微软雅黑" panose="020B0503020204020204" pitchFamily="34" charset="-122"/>
                <a:ea typeface="微软雅黑" panose="020B0503020204020204" pitchFamily="34" charset="-122"/>
              </a:rPr>
              <a:t>14</a:t>
            </a:r>
            <a:r>
              <a:rPr lang="zh-CN" altLang="en-US" sz="1800" b="1">
                <a:solidFill>
                  <a:schemeClr val="bg1"/>
                </a:solidFill>
                <a:latin typeface="微软雅黑" panose="020B0503020204020204" pitchFamily="34" charset="-122"/>
                <a:ea typeface="微软雅黑" panose="020B0503020204020204" pitchFamily="34" charset="-122"/>
              </a:rPr>
              <a:t>张用于测试）</a:t>
            </a:r>
          </a:p>
          <a:p>
            <a:pPr>
              <a:lnSpc>
                <a:spcPct val="150000"/>
              </a:lnSpc>
            </a:pPr>
            <a:r>
              <a:rPr lang="zh-CN" altLang="en-US" sz="1800" b="1">
                <a:solidFill>
                  <a:schemeClr val="bg1"/>
                </a:solidFill>
                <a:latin typeface="微软雅黑" panose="020B0503020204020204" pitchFamily="34" charset="-122"/>
                <a:ea typeface="微软雅黑" panose="020B0503020204020204" pitchFamily="34" charset="-122"/>
              </a:rPr>
              <a:t>总共分为</a:t>
            </a:r>
            <a:r>
              <a:rPr lang="en-US" altLang="zh-CN" sz="1800" b="1">
                <a:solidFill>
                  <a:schemeClr val="bg1"/>
                </a:solidFill>
                <a:latin typeface="微软雅黑" panose="020B0503020204020204" pitchFamily="34" charset="-122"/>
                <a:ea typeface="微软雅黑" panose="020B0503020204020204" pitchFamily="34" charset="-122"/>
              </a:rPr>
              <a:t>6</a:t>
            </a:r>
            <a:r>
              <a:rPr lang="zh-CN" altLang="en-US" sz="1800" b="1">
                <a:solidFill>
                  <a:schemeClr val="bg1"/>
                </a:solidFill>
                <a:latin typeface="微软雅黑" panose="020B0503020204020204" pitchFamily="34" charset="-122"/>
                <a:ea typeface="微软雅黑" panose="020B0503020204020204" pitchFamily="34" charset="-122"/>
              </a:rPr>
              <a:t>类（包含背景类）。标注颜色如下：</a:t>
            </a:r>
          </a:p>
          <a:p>
            <a:pPr>
              <a:lnSpc>
                <a:spcPct val="150000"/>
              </a:lnSpc>
            </a:pPr>
            <a:r>
              <a:rPr lang="zh-CN" altLang="en-US" sz="1800" b="1">
                <a:solidFill>
                  <a:schemeClr val="bg1"/>
                </a:solidFill>
                <a:latin typeface="微软雅黑" panose="020B0503020204020204" pitchFamily="34" charset="-122"/>
                <a:ea typeface="微软雅黑" panose="020B0503020204020204" pitchFamily="34" charset="-122"/>
              </a:rPr>
              <a:t>水泥地面 </a:t>
            </a:r>
            <a:r>
              <a:rPr lang="en-US" altLang="zh-CN" sz="1800" b="1">
                <a:solidFill>
                  <a:schemeClr val="bg1"/>
                </a:solidFill>
                <a:latin typeface="微软雅黑" panose="020B0503020204020204" pitchFamily="34" charset="-122"/>
                <a:ea typeface="微软雅黑" panose="020B0503020204020204" pitchFamily="34" charset="-122"/>
              </a:rPr>
              <a:t>(RGB: 255, 255, 255)</a:t>
            </a:r>
          </a:p>
          <a:p>
            <a:pPr>
              <a:lnSpc>
                <a:spcPct val="150000"/>
              </a:lnSpc>
            </a:pPr>
            <a:r>
              <a:rPr lang="zh-CN" altLang="en-US" sz="1800" b="1">
                <a:solidFill>
                  <a:schemeClr val="bg1"/>
                </a:solidFill>
                <a:latin typeface="微软雅黑" panose="020B0503020204020204" pitchFamily="34" charset="-122"/>
                <a:ea typeface="微软雅黑" panose="020B0503020204020204" pitchFamily="34" charset="-122"/>
              </a:rPr>
              <a:t>建筑物</a:t>
            </a:r>
            <a:r>
              <a:rPr lang="en-US" altLang="zh-CN" sz="1800" b="1">
                <a:solidFill>
                  <a:schemeClr val="bg1"/>
                </a:solidFill>
                <a:latin typeface="微软雅黑" panose="020B0503020204020204" pitchFamily="34" charset="-122"/>
                <a:ea typeface="微软雅黑" panose="020B0503020204020204" pitchFamily="34" charset="-122"/>
              </a:rPr>
              <a:t>(RGB: 0, 0, 255)</a:t>
            </a:r>
          </a:p>
          <a:p>
            <a:pPr>
              <a:lnSpc>
                <a:spcPct val="150000"/>
              </a:lnSpc>
            </a:pPr>
            <a:r>
              <a:rPr lang="zh-CN" altLang="en-US" sz="1800" b="1">
                <a:solidFill>
                  <a:schemeClr val="bg1"/>
                </a:solidFill>
                <a:latin typeface="微软雅黑" panose="020B0503020204020204" pitchFamily="34" charset="-122"/>
                <a:ea typeface="微软雅黑" panose="020B0503020204020204" pitchFamily="34" charset="-122"/>
              </a:rPr>
              <a:t>低矮灌木 </a:t>
            </a:r>
            <a:r>
              <a:rPr lang="en-US" altLang="zh-CN" sz="1800" b="1">
                <a:solidFill>
                  <a:schemeClr val="bg1"/>
                </a:solidFill>
                <a:latin typeface="微软雅黑" panose="020B0503020204020204" pitchFamily="34" charset="-122"/>
                <a:ea typeface="微软雅黑" panose="020B0503020204020204" pitchFamily="34" charset="-122"/>
              </a:rPr>
              <a:t>(RGB: 0, 255, 255)</a:t>
            </a:r>
          </a:p>
          <a:p>
            <a:pPr>
              <a:lnSpc>
                <a:spcPct val="150000"/>
              </a:lnSpc>
            </a:pPr>
            <a:r>
              <a:rPr lang="zh-CN" altLang="en-US" sz="1800" b="1">
                <a:solidFill>
                  <a:schemeClr val="bg1"/>
                </a:solidFill>
                <a:latin typeface="微软雅黑" panose="020B0503020204020204" pitchFamily="34" charset="-122"/>
                <a:ea typeface="微软雅黑" panose="020B0503020204020204" pitchFamily="34" charset="-122"/>
              </a:rPr>
              <a:t>树</a:t>
            </a:r>
            <a:r>
              <a:rPr lang="en-US" altLang="zh-CN" sz="1800" b="1">
                <a:solidFill>
                  <a:schemeClr val="bg1"/>
                </a:solidFill>
                <a:latin typeface="微软雅黑" panose="020B0503020204020204" pitchFamily="34" charset="-122"/>
                <a:ea typeface="微软雅黑" panose="020B0503020204020204" pitchFamily="34" charset="-122"/>
              </a:rPr>
              <a:t>(RGB: 0, 255, 0)</a:t>
            </a:r>
          </a:p>
          <a:p>
            <a:pPr>
              <a:lnSpc>
                <a:spcPct val="150000"/>
              </a:lnSpc>
            </a:pPr>
            <a:r>
              <a:rPr lang="zh-CN" altLang="en-US" sz="1800" b="1">
                <a:solidFill>
                  <a:schemeClr val="bg1"/>
                </a:solidFill>
                <a:latin typeface="微软雅黑" panose="020B0503020204020204" pitchFamily="34" charset="-122"/>
                <a:ea typeface="微软雅黑" panose="020B0503020204020204" pitchFamily="34" charset="-122"/>
              </a:rPr>
              <a:t>车 </a:t>
            </a:r>
            <a:r>
              <a:rPr lang="en-US" altLang="zh-CN" sz="1800" b="1">
                <a:solidFill>
                  <a:schemeClr val="bg1"/>
                </a:solidFill>
                <a:latin typeface="微软雅黑" panose="020B0503020204020204" pitchFamily="34" charset="-122"/>
                <a:ea typeface="微软雅黑" panose="020B0503020204020204" pitchFamily="34" charset="-122"/>
              </a:rPr>
              <a:t>(RGB: 255, 255, 0)</a:t>
            </a:r>
          </a:p>
          <a:p>
            <a:pPr>
              <a:lnSpc>
                <a:spcPct val="150000"/>
              </a:lnSpc>
            </a:pPr>
            <a:r>
              <a:rPr lang="zh-CN" altLang="en-US" sz="1800" b="1">
                <a:solidFill>
                  <a:schemeClr val="bg1"/>
                </a:solidFill>
                <a:latin typeface="微软雅黑" panose="020B0503020204020204" pitchFamily="34" charset="-122"/>
                <a:ea typeface="微软雅黑" panose="020B0503020204020204" pitchFamily="34" charset="-122"/>
              </a:rPr>
              <a:t>背景 </a:t>
            </a:r>
            <a:r>
              <a:rPr lang="en-US" altLang="zh-CN" sz="1800" b="1">
                <a:solidFill>
                  <a:schemeClr val="bg1"/>
                </a:solidFill>
                <a:latin typeface="微软雅黑" panose="020B0503020204020204" pitchFamily="34" charset="-122"/>
                <a:ea typeface="微软雅黑" panose="020B0503020204020204" pitchFamily="34" charset="-122"/>
              </a:rPr>
              <a:t>(RGB: 255, 0, 0)</a:t>
            </a:r>
            <a:endParaRPr lang="zh-CN" altLang="en-US">
              <a:latin typeface="微软雅黑" panose="020B0503020204020204" pitchFamily="34" charset="-122"/>
              <a:ea typeface="微软雅黑" panose="020B0503020204020204" pitchFamily="34" charset="-122"/>
            </a:endParaRPr>
          </a:p>
        </p:txBody>
      </p:sp>
      <p:pic>
        <p:nvPicPr>
          <p:cNvPr id="12" name="图片 11"/>
          <p:cNvPicPr/>
          <p:nvPr/>
        </p:nvPicPr>
        <p:blipFill>
          <a:blip r:embed="rId4"/>
          <a:stretch>
            <a:fillRect/>
          </a:stretch>
        </p:blipFill>
        <p:spPr>
          <a:xfrm>
            <a:off x="4574202" y="3125037"/>
            <a:ext cx="6870033" cy="321399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7897583" y="3910690"/>
            <a:ext cx="1447801" cy="13914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838200" y="386832"/>
            <a:ext cx="10515600" cy="540341"/>
          </a:xfrm>
        </p:spPr>
        <p:txBody>
          <a:bodyPr/>
          <a:lstStyle/>
          <a:p>
            <a:r>
              <a:rPr lang="en-US" altLang="zh-CN"/>
              <a:t>Potsdam</a:t>
            </a:r>
            <a:r>
              <a:rPr lang="zh-CN" altLang="en-US"/>
              <a:t>数据集：</a:t>
            </a:r>
            <a:r>
              <a:rPr lang="en-US" altLang="zh-CN"/>
              <a:t>RGBD</a:t>
            </a:r>
            <a:endParaRPr lang="zh-CN" altLang="en-US" dirty="0"/>
          </a:p>
        </p:txBody>
      </p:sp>
      <p:sp>
        <p:nvSpPr>
          <p:cNvPr id="8" name="文本框 7"/>
          <p:cNvSpPr txBox="1"/>
          <p:nvPr/>
        </p:nvSpPr>
        <p:spPr>
          <a:xfrm>
            <a:off x="838201" y="1295458"/>
            <a:ext cx="10255180" cy="1938992"/>
          </a:xfrm>
          <a:prstGeom prst="rect">
            <a:avLst/>
          </a:prstGeom>
          <a:noFill/>
        </p:spPr>
        <p:txBody>
          <a:bodyPr wrap="square">
            <a:spAutoFit/>
          </a:bodyPr>
          <a:lstStyle/>
          <a:p>
            <a:r>
              <a:rPr lang="zh-CN" altLang="en-US" sz="2000" b="1">
                <a:solidFill>
                  <a:schemeClr val="bg1"/>
                </a:solidFill>
                <a:latin typeface="微软雅黑" panose="020B0503020204020204" pitchFamily="34" charset="-122"/>
                <a:ea typeface="微软雅黑" panose="020B0503020204020204" pitchFamily="34" charset="-122"/>
              </a:rPr>
              <a:t>      项目组根据</a:t>
            </a:r>
            <a:r>
              <a:rPr lang="en-US" altLang="zh-CN" sz="2000" b="1">
                <a:solidFill>
                  <a:schemeClr val="bg1"/>
                </a:solidFill>
                <a:latin typeface="微软雅黑" panose="020B0503020204020204" pitchFamily="34" charset="-122"/>
                <a:ea typeface="微软雅黑" panose="020B0503020204020204" pitchFamily="34" charset="-122"/>
              </a:rPr>
              <a:t>ISPRS </a:t>
            </a:r>
            <a:r>
              <a:rPr lang="zh-CN" altLang="en-US" sz="2000" b="1">
                <a:solidFill>
                  <a:schemeClr val="bg1"/>
                </a:solidFill>
                <a:latin typeface="微软雅黑" panose="020B0503020204020204" pitchFamily="34" charset="-122"/>
                <a:ea typeface="微软雅黑" panose="020B0503020204020204" pitchFamily="34" charset="-122"/>
              </a:rPr>
              <a:t>官方提供的 </a:t>
            </a:r>
            <a:r>
              <a:rPr lang="en-US" altLang="zh-CN" sz="2000" b="1">
                <a:solidFill>
                  <a:schemeClr val="bg1"/>
                </a:solidFill>
                <a:latin typeface="微软雅黑" panose="020B0503020204020204" pitchFamily="34" charset="-122"/>
                <a:ea typeface="微软雅黑" panose="020B0503020204020204" pitchFamily="34" charset="-122"/>
              </a:rPr>
              <a:t>2_Ortho_RGB.zip </a:t>
            </a:r>
            <a:r>
              <a:rPr lang="zh-CN" altLang="en-US" sz="2000" b="1">
                <a:solidFill>
                  <a:schemeClr val="bg1"/>
                </a:solidFill>
                <a:latin typeface="微软雅黑" panose="020B0503020204020204" pitchFamily="34" charset="-122"/>
                <a:ea typeface="微软雅黑" panose="020B0503020204020204" pitchFamily="34" charset="-122"/>
              </a:rPr>
              <a:t>以及</a:t>
            </a:r>
            <a:r>
              <a:rPr lang="en-US" altLang="zh-CN" sz="2000" b="1">
                <a:solidFill>
                  <a:schemeClr val="bg1"/>
                </a:solidFill>
                <a:latin typeface="微软雅黑" panose="020B0503020204020204" pitchFamily="34" charset="-122"/>
                <a:ea typeface="微软雅黑" panose="020B0503020204020204" pitchFamily="34" charset="-122"/>
              </a:rPr>
              <a:t>1_DSM_normalisation.zip </a:t>
            </a:r>
            <a:r>
              <a:rPr lang="zh-CN" altLang="en-US" sz="2000" b="1">
                <a:solidFill>
                  <a:schemeClr val="bg1"/>
                </a:solidFill>
                <a:latin typeface="微软雅黑" panose="020B0503020204020204" pitchFamily="34" charset="-122"/>
                <a:ea typeface="微软雅黑" panose="020B0503020204020204" pitchFamily="34" charset="-122"/>
              </a:rPr>
              <a:t>文件中的遥感图像制作了</a:t>
            </a:r>
            <a:r>
              <a:rPr lang="en-US" altLang="zh-CN" sz="2000" b="1">
                <a:solidFill>
                  <a:schemeClr val="bg1"/>
                </a:solidFill>
                <a:latin typeface="微软雅黑" panose="020B0503020204020204" pitchFamily="34" charset="-122"/>
                <a:ea typeface="微软雅黑" panose="020B0503020204020204" pitchFamily="34" charset="-122"/>
              </a:rPr>
              <a:t>RGBD</a:t>
            </a:r>
            <a:r>
              <a:rPr lang="zh-CN" altLang="en-US" sz="2000" b="1">
                <a:solidFill>
                  <a:schemeClr val="bg1"/>
                </a:solidFill>
                <a:latin typeface="微软雅黑" panose="020B0503020204020204" pitchFamily="34" charset="-122"/>
                <a:ea typeface="微软雅黑" panose="020B0503020204020204" pitchFamily="34" charset="-122"/>
              </a:rPr>
              <a:t>四通道，图像尺寸</a:t>
            </a:r>
            <a:r>
              <a:rPr lang="en-US" altLang="zh-CN" sz="2000" b="1">
                <a:solidFill>
                  <a:schemeClr val="bg1"/>
                </a:solidFill>
                <a:latin typeface="微软雅黑" panose="020B0503020204020204" pitchFamily="34" charset="-122"/>
                <a:ea typeface="微软雅黑" panose="020B0503020204020204" pitchFamily="34" charset="-122"/>
              </a:rPr>
              <a:t>512×512</a:t>
            </a:r>
            <a:r>
              <a:rPr lang="zh-CN" altLang="en-US" sz="2000" b="1">
                <a:solidFill>
                  <a:schemeClr val="bg1"/>
                </a:solidFill>
                <a:latin typeface="微软雅黑" panose="020B0503020204020204" pitchFamily="34" charset="-122"/>
                <a:ea typeface="微软雅黑" panose="020B0503020204020204" pitchFamily="34" charset="-122"/>
              </a:rPr>
              <a:t>的数据集用于模型的实验与研究。</a:t>
            </a:r>
            <a:endParaRPr lang="en-US" altLang="zh-CN" sz="2000" b="1">
              <a:solidFill>
                <a:schemeClr val="bg1"/>
              </a:solidFill>
              <a:latin typeface="微软雅黑" panose="020B0503020204020204" pitchFamily="34" charset="-122"/>
              <a:ea typeface="微软雅黑" panose="020B0503020204020204" pitchFamily="34" charset="-122"/>
            </a:endParaRPr>
          </a:p>
          <a:p>
            <a:endParaRPr lang="zh-CN" altLang="en-US" sz="2000" b="1">
              <a:solidFill>
                <a:schemeClr val="bg1"/>
              </a:solidFill>
              <a:latin typeface="微软雅黑" panose="020B0503020204020204" pitchFamily="34" charset="-122"/>
              <a:ea typeface="微软雅黑" panose="020B0503020204020204" pitchFamily="34" charset="-122"/>
            </a:endParaRPr>
          </a:p>
          <a:p>
            <a:r>
              <a:rPr lang="zh-CN" altLang="en-US" sz="2000" b="1">
                <a:solidFill>
                  <a:schemeClr val="bg1"/>
                </a:solidFill>
                <a:latin typeface="微软雅黑" panose="020B0503020204020204" pitchFamily="34" charset="-122"/>
                <a:ea typeface="微软雅黑" panose="020B0503020204020204" pitchFamily="34" charset="-122"/>
              </a:rPr>
              <a:t>       在原始</a:t>
            </a:r>
            <a:r>
              <a:rPr lang="en-US" altLang="zh-CN" sz="2000" b="1">
                <a:solidFill>
                  <a:schemeClr val="bg1"/>
                </a:solidFill>
                <a:latin typeface="微软雅黑" panose="020B0503020204020204" pitchFamily="34" charset="-122"/>
                <a:ea typeface="微软雅黑" panose="020B0503020204020204" pitchFamily="34" charset="-122"/>
              </a:rPr>
              <a:t>DSM</a:t>
            </a:r>
            <a:r>
              <a:rPr lang="zh-CN" altLang="en-US" sz="2000" b="1">
                <a:solidFill>
                  <a:schemeClr val="bg1"/>
                </a:solidFill>
                <a:latin typeface="微软雅黑" panose="020B0503020204020204" pitchFamily="34" charset="-122"/>
                <a:ea typeface="微软雅黑" panose="020B0503020204020204" pitchFamily="34" charset="-122"/>
              </a:rPr>
              <a:t>图像中，灰度值表示相对高度，黑代表相对高度低，白代表相对高度高。在</a:t>
            </a:r>
            <a:r>
              <a:rPr lang="en-US" altLang="zh-CN" sz="2000" b="1">
                <a:solidFill>
                  <a:schemeClr val="bg1"/>
                </a:solidFill>
                <a:latin typeface="微软雅黑" panose="020B0503020204020204" pitchFamily="34" charset="-122"/>
                <a:ea typeface="微软雅黑" panose="020B0503020204020204" pitchFamily="34" charset="-122"/>
              </a:rPr>
              <a:t>RGBD</a:t>
            </a:r>
            <a:r>
              <a:rPr lang="zh-CN" altLang="en-US" sz="2000" b="1">
                <a:solidFill>
                  <a:schemeClr val="bg1"/>
                </a:solidFill>
                <a:latin typeface="微软雅黑" panose="020B0503020204020204" pitchFamily="34" charset="-122"/>
                <a:ea typeface="微软雅黑" panose="020B0503020204020204" pitchFamily="34" charset="-122"/>
              </a:rPr>
              <a:t>图像中，透明度低表示相对高度高，透明度高表示相对高度低。</a:t>
            </a:r>
          </a:p>
        </p:txBody>
      </p:sp>
      <p:pic>
        <p:nvPicPr>
          <p:cNvPr id="3084"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6279" y="3862309"/>
            <a:ext cx="1439863" cy="1439863"/>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6932" y="3862310"/>
            <a:ext cx="1439863" cy="143986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7585" y="3910689"/>
            <a:ext cx="1447800" cy="14478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a:spLocks noChangeArrowheads="1"/>
          </p:cNvSpPr>
          <p:nvPr/>
        </p:nvSpPr>
        <p:spPr bwMode="auto">
          <a:xfrm>
            <a:off x="2582426" y="255228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Rectangle 14"/>
          <p:cNvSpPr>
            <a:spLocks noChangeArrowheads="1"/>
          </p:cNvSpPr>
          <p:nvPr/>
        </p:nvSpPr>
        <p:spPr bwMode="auto">
          <a:xfrm>
            <a:off x="2525276" y="444934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266700" algn="ctr"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6" name="Rectangle 15"/>
          <p:cNvSpPr>
            <a:spLocks noChangeArrowheads="1"/>
          </p:cNvSpPr>
          <p:nvPr/>
        </p:nvSpPr>
        <p:spPr bwMode="auto">
          <a:xfrm>
            <a:off x="2582426" y="588920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266700" algn="ctr"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27" name="文本框 26"/>
          <p:cNvSpPr txBox="1"/>
          <p:nvPr/>
        </p:nvSpPr>
        <p:spPr>
          <a:xfrm>
            <a:off x="1096119" y="5489895"/>
            <a:ext cx="9141488" cy="645160"/>
          </a:xfrm>
          <a:prstGeom prst="rect">
            <a:avLst/>
          </a:prstGeom>
          <a:noFill/>
        </p:spPr>
        <p:txBody>
          <a:bodyPr wrap="square">
            <a:spAutoFit/>
          </a:bodyPr>
          <a:lstStyle/>
          <a:p>
            <a:pPr indent="266700" algn="ct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RGB</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图像</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DSM</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图像 </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RGBD</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图像</a:t>
            </a:r>
          </a:p>
          <a:p>
            <a:pPr algn="just"/>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6832"/>
            <a:ext cx="10515600" cy="540341"/>
          </a:xfrm>
        </p:spPr>
        <p:txBody>
          <a:bodyPr/>
          <a:lstStyle/>
          <a:p>
            <a:r>
              <a:rPr lang="zh-CN" altLang="en-US"/>
              <a:t>自监督预训练数据集：</a:t>
            </a:r>
            <a:endParaRPr lang="zh-CN" altLang="en-US" dirty="0"/>
          </a:p>
        </p:txBody>
      </p:sp>
      <p:sp>
        <p:nvSpPr>
          <p:cNvPr id="2" name="文本框 1"/>
          <p:cNvSpPr txBox="1"/>
          <p:nvPr/>
        </p:nvSpPr>
        <p:spPr>
          <a:xfrm>
            <a:off x="838200" y="1168338"/>
            <a:ext cx="9982200" cy="2185214"/>
          </a:xfrm>
          <a:prstGeom prst="rect">
            <a:avLst/>
          </a:prstGeom>
          <a:noFill/>
        </p:spPr>
        <p:txBody>
          <a:bodyPr wrap="square" rtlCol="0">
            <a:spAutoFit/>
          </a:bodyPr>
          <a:lstStyle/>
          <a:p>
            <a:r>
              <a:rPr lang="zh-CN" altLang="en-US" sz="2000" dirty="0">
                <a:solidFill>
                  <a:schemeClr val="bg1"/>
                </a:solidFill>
              </a:rPr>
              <a:t>在自监督预训练中我们没有使用</a:t>
            </a:r>
            <a:r>
              <a:rPr lang="en-US" altLang="zh-CN" sz="2000" dirty="0">
                <a:solidFill>
                  <a:schemeClr val="bg1"/>
                </a:solidFill>
              </a:rPr>
              <a:t>ImageNet-1K</a:t>
            </a:r>
            <a:r>
              <a:rPr lang="zh-CN" altLang="en-US" sz="2000" dirty="0">
                <a:solidFill>
                  <a:schemeClr val="bg1"/>
                </a:solidFill>
              </a:rPr>
              <a:t>或者</a:t>
            </a:r>
            <a:r>
              <a:rPr lang="en-US" altLang="zh-CN" sz="2000" dirty="0">
                <a:solidFill>
                  <a:schemeClr val="bg1"/>
                </a:solidFill>
              </a:rPr>
              <a:t>ImageNet-2K</a:t>
            </a:r>
            <a:r>
              <a:rPr lang="zh-CN" altLang="en-US" sz="2000" dirty="0">
                <a:solidFill>
                  <a:schemeClr val="bg1"/>
                </a:solidFill>
              </a:rPr>
              <a:t>等大规模数据集</a:t>
            </a:r>
            <a:endParaRPr lang="en-US" altLang="zh-CN" sz="2000" dirty="0">
              <a:solidFill>
                <a:schemeClr val="bg1"/>
              </a:solidFill>
            </a:endParaRPr>
          </a:p>
          <a:p>
            <a:endParaRPr lang="en-US" altLang="zh-CN" dirty="0">
              <a:solidFill>
                <a:schemeClr val="bg1"/>
              </a:solidFill>
            </a:endParaRPr>
          </a:p>
          <a:p>
            <a:r>
              <a:rPr lang="zh-CN" altLang="en-US" sz="2000" dirty="0">
                <a:solidFill>
                  <a:schemeClr val="bg1"/>
                </a:solidFill>
              </a:rPr>
              <a:t>针对于遥感卫星图像，我们计划在遥感卫星图像上做自监督预训练，期望产生的预训练模型有更强的针对性。为此我们首先在</a:t>
            </a:r>
            <a:r>
              <a:rPr lang="en-US" altLang="zh-CN" sz="2000" dirty="0">
                <a:solidFill>
                  <a:schemeClr val="bg1"/>
                </a:solidFill>
              </a:rPr>
              <a:t>GID</a:t>
            </a:r>
            <a:r>
              <a:rPr lang="zh-CN" altLang="en-US" sz="2000" dirty="0">
                <a:solidFill>
                  <a:schemeClr val="bg1"/>
                </a:solidFill>
              </a:rPr>
              <a:t>数据集上进行了预训练，并对其性能进行尝试。之后，我们又在</a:t>
            </a:r>
            <a:r>
              <a:rPr lang="en-US" altLang="zh-CN" sz="2000" dirty="0">
                <a:solidFill>
                  <a:schemeClr val="bg1"/>
                </a:solidFill>
              </a:rPr>
              <a:t>NWPU_VHR-10_dataset</a:t>
            </a:r>
            <a:r>
              <a:rPr lang="zh-CN" altLang="en-US" sz="2000" dirty="0">
                <a:solidFill>
                  <a:schemeClr val="bg1"/>
                </a:solidFill>
              </a:rPr>
              <a:t>，</a:t>
            </a:r>
            <a:r>
              <a:rPr lang="en-US" altLang="zh-CN" sz="2000" dirty="0">
                <a:solidFill>
                  <a:schemeClr val="bg1"/>
                </a:solidFill>
              </a:rPr>
              <a:t>NWPU-RESISC_45</a:t>
            </a:r>
            <a:r>
              <a:rPr lang="zh-CN" altLang="en-US" sz="2000" dirty="0">
                <a:solidFill>
                  <a:schemeClr val="bg1"/>
                </a:solidFill>
              </a:rPr>
              <a:t>以及</a:t>
            </a:r>
            <a:r>
              <a:rPr lang="en-US" altLang="zh-CN" sz="2000" dirty="0">
                <a:solidFill>
                  <a:schemeClr val="bg1"/>
                </a:solidFill>
              </a:rPr>
              <a:t>DotaV1.5</a:t>
            </a:r>
            <a:r>
              <a:rPr lang="zh-CN" altLang="en-US" sz="2000" dirty="0">
                <a:solidFill>
                  <a:schemeClr val="bg1"/>
                </a:solidFill>
              </a:rPr>
              <a:t>上进行预训练并生成预训练模型，观察其性能。</a:t>
            </a:r>
            <a:endParaRPr lang="en-US" altLang="zh-CN" sz="2000" dirty="0">
              <a:solidFill>
                <a:schemeClr val="bg1"/>
              </a:solidFill>
            </a:endParaRPr>
          </a:p>
          <a:p>
            <a:endParaRPr lang="zh-CN" altLang="en-US" dirty="0">
              <a:solidFill>
                <a:schemeClr val="bg1"/>
              </a:solidFill>
            </a:endParaRPr>
          </a:p>
        </p:txBody>
      </p:sp>
      <p:pic>
        <p:nvPicPr>
          <p:cNvPr id="1026" name="Picture 2" descr="ImageNet(ISLVRC2012)数据集"/>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779489"/>
            <a:ext cx="4078223" cy="1747582"/>
          </a:xfrm>
          <a:prstGeom prst="rect">
            <a:avLst/>
          </a:prstGeom>
          <a:noFill/>
          <a:extLst>
            <a:ext uri="{909E8E84-426E-40DD-AFC4-6F175D3DCCD1}">
              <a14:hiddenFill xmlns:a14="http://schemas.microsoft.com/office/drawing/2010/main">
                <a:solidFill>
                  <a:srgbClr val="FFFFFF"/>
                </a:solidFill>
              </a14:hiddenFill>
            </a:ext>
          </a:extLst>
        </p:spPr>
      </p:pic>
      <p:sp>
        <p:nvSpPr>
          <p:cNvPr id="4" name="箭头: 右 3"/>
          <p:cNvSpPr/>
          <p:nvPr/>
        </p:nvSpPr>
        <p:spPr>
          <a:xfrm>
            <a:off x="5118260" y="4297680"/>
            <a:ext cx="2987040" cy="711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a:stretch>
            <a:fillRect/>
          </a:stretch>
        </p:blipFill>
        <p:spPr>
          <a:xfrm>
            <a:off x="7596172" y="2895640"/>
            <a:ext cx="2909268" cy="1208590"/>
          </a:xfrm>
          <a:prstGeom prst="rect">
            <a:avLst/>
          </a:prstGeom>
        </p:spPr>
      </p:pic>
      <p:pic>
        <p:nvPicPr>
          <p:cNvPr id="6" name="图片 5"/>
          <p:cNvPicPr>
            <a:picLocks noChangeAspect="1"/>
          </p:cNvPicPr>
          <p:nvPr/>
        </p:nvPicPr>
        <p:blipFill>
          <a:blip r:embed="rId5"/>
          <a:stretch>
            <a:fillRect/>
          </a:stretch>
        </p:blipFill>
        <p:spPr>
          <a:xfrm>
            <a:off x="8105300" y="3698240"/>
            <a:ext cx="2728455" cy="1319542"/>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14428" y="4406431"/>
            <a:ext cx="2488212" cy="1348846"/>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29160" y="4922768"/>
            <a:ext cx="1665017" cy="166501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6832"/>
            <a:ext cx="10515600" cy="540341"/>
          </a:xfrm>
        </p:spPr>
        <p:txBody>
          <a:bodyPr/>
          <a:lstStyle/>
          <a:p>
            <a:r>
              <a:rPr lang="zh-CN" altLang="en-US"/>
              <a:t>自监督预训练数据集：</a:t>
            </a:r>
            <a:endParaRPr lang="zh-CN" altLang="en-US" dirty="0"/>
          </a:p>
        </p:txBody>
      </p:sp>
      <p:sp>
        <p:nvSpPr>
          <p:cNvPr id="2" name="文本框 1"/>
          <p:cNvSpPr txBox="1"/>
          <p:nvPr/>
        </p:nvSpPr>
        <p:spPr>
          <a:xfrm>
            <a:off x="838200" y="1085394"/>
            <a:ext cx="9982200" cy="2677656"/>
          </a:xfrm>
          <a:prstGeom prst="rect">
            <a:avLst/>
          </a:prstGeom>
          <a:noFill/>
        </p:spPr>
        <p:txBody>
          <a:bodyPr wrap="square" rtlCol="0">
            <a:spAutoFit/>
          </a:bodyPr>
          <a:lstStyle/>
          <a:p>
            <a:r>
              <a:rPr lang="en-US" altLang="zh-CN" sz="2800" dirty="0">
                <a:solidFill>
                  <a:schemeClr val="bg1"/>
                </a:solidFill>
              </a:rPr>
              <a:t>GID</a:t>
            </a:r>
            <a:r>
              <a:rPr lang="zh-CN" altLang="en-US" sz="2800" dirty="0">
                <a:solidFill>
                  <a:schemeClr val="bg1"/>
                </a:solidFill>
              </a:rPr>
              <a:t>数据集介绍</a:t>
            </a:r>
            <a:endParaRPr lang="en-US" altLang="zh-CN" sz="2800" dirty="0">
              <a:solidFill>
                <a:schemeClr val="bg1"/>
              </a:solidFill>
            </a:endParaRPr>
          </a:p>
          <a:p>
            <a:r>
              <a:rPr lang="en-US" altLang="zh-CN" sz="2000" dirty="0" err="1">
                <a:solidFill>
                  <a:schemeClr val="bg1"/>
                </a:solidFill>
              </a:rPr>
              <a:t>Gaofen</a:t>
            </a:r>
            <a:r>
              <a:rPr lang="en-US" altLang="zh-CN" sz="2000" dirty="0">
                <a:solidFill>
                  <a:schemeClr val="bg1"/>
                </a:solidFill>
              </a:rPr>
              <a:t> Image Dataset(GID)</a:t>
            </a:r>
            <a:r>
              <a:rPr lang="zh-CN" altLang="zh-CN" sz="2000" dirty="0">
                <a:solidFill>
                  <a:schemeClr val="bg1"/>
                </a:solidFill>
              </a:rPr>
              <a:t>是一个用于土地利用和土地覆盖（</a:t>
            </a:r>
            <a:r>
              <a:rPr lang="en-US" altLang="zh-CN" sz="2000" dirty="0">
                <a:solidFill>
                  <a:schemeClr val="bg1"/>
                </a:solidFill>
              </a:rPr>
              <a:t>LULC</a:t>
            </a:r>
            <a:r>
              <a:rPr lang="zh-CN" altLang="zh-CN" sz="2000" dirty="0">
                <a:solidFill>
                  <a:schemeClr val="bg1"/>
                </a:solidFill>
              </a:rPr>
              <a:t>）分类的大型数据集。它包含来自中国</a:t>
            </a:r>
            <a:r>
              <a:rPr lang="en-US" altLang="zh-CN" sz="2000" dirty="0">
                <a:solidFill>
                  <a:schemeClr val="bg1"/>
                </a:solidFill>
              </a:rPr>
              <a:t>60</a:t>
            </a:r>
            <a:r>
              <a:rPr lang="zh-CN" altLang="zh-CN" sz="2000" dirty="0">
                <a:solidFill>
                  <a:schemeClr val="bg1"/>
                </a:solidFill>
              </a:rPr>
              <a:t>多个不同城市的</a:t>
            </a:r>
            <a:r>
              <a:rPr lang="en-US" altLang="zh-CN" sz="2000" dirty="0">
                <a:solidFill>
                  <a:schemeClr val="bg1"/>
                </a:solidFill>
              </a:rPr>
              <a:t>150</a:t>
            </a:r>
            <a:r>
              <a:rPr lang="zh-CN" altLang="zh-CN" sz="2000" dirty="0">
                <a:solidFill>
                  <a:schemeClr val="bg1"/>
                </a:solidFill>
              </a:rPr>
              <a:t>幅高质量高分二号（</a:t>
            </a:r>
            <a:r>
              <a:rPr lang="en-US" altLang="zh-CN" sz="2000" dirty="0">
                <a:solidFill>
                  <a:schemeClr val="bg1"/>
                </a:solidFill>
              </a:rPr>
              <a:t>GF-2</a:t>
            </a:r>
            <a:r>
              <a:rPr lang="zh-CN" altLang="zh-CN" sz="2000" dirty="0">
                <a:solidFill>
                  <a:schemeClr val="bg1"/>
                </a:solidFill>
              </a:rPr>
              <a:t>）图像，这些图像覆盖的地理区域超过了</a:t>
            </a:r>
            <a:r>
              <a:rPr lang="en-US" altLang="zh-CN" sz="2000" dirty="0">
                <a:solidFill>
                  <a:schemeClr val="bg1"/>
                </a:solidFill>
              </a:rPr>
              <a:t>5</a:t>
            </a:r>
            <a:r>
              <a:rPr lang="zh-CN" altLang="zh-CN" sz="2000" dirty="0">
                <a:solidFill>
                  <a:schemeClr val="bg1"/>
                </a:solidFill>
              </a:rPr>
              <a:t>万</a:t>
            </a:r>
            <a:r>
              <a:rPr lang="en-US" altLang="zh-CN" sz="2000" dirty="0">
                <a:solidFill>
                  <a:schemeClr val="bg1"/>
                </a:solidFill>
              </a:rPr>
              <a:t>km²</a:t>
            </a:r>
            <a:r>
              <a:rPr lang="zh-CN" altLang="zh-CN" sz="2000" dirty="0">
                <a:solidFill>
                  <a:schemeClr val="bg1"/>
                </a:solidFill>
              </a:rPr>
              <a:t>。</a:t>
            </a:r>
            <a:r>
              <a:rPr lang="en-US" altLang="zh-CN" sz="2000" dirty="0">
                <a:solidFill>
                  <a:schemeClr val="bg1"/>
                </a:solidFill>
              </a:rPr>
              <a:t>GID</a:t>
            </a:r>
            <a:r>
              <a:rPr lang="zh-CN" altLang="zh-CN" sz="2000" dirty="0">
                <a:solidFill>
                  <a:schemeClr val="bg1"/>
                </a:solidFill>
              </a:rPr>
              <a:t>图像具有较高的类内多样性和较低的类间可分离性。</a:t>
            </a:r>
            <a:r>
              <a:rPr lang="en-US" altLang="zh-CN" sz="2000" dirty="0">
                <a:solidFill>
                  <a:schemeClr val="bg1"/>
                </a:solidFill>
              </a:rPr>
              <a:t>GF-2</a:t>
            </a:r>
            <a:r>
              <a:rPr lang="zh-CN" altLang="zh-CN" sz="2000" dirty="0">
                <a:solidFill>
                  <a:schemeClr val="bg1"/>
                </a:solidFill>
              </a:rPr>
              <a:t>是高清晰度地球观测系统（</a:t>
            </a:r>
            <a:r>
              <a:rPr lang="en-US" altLang="zh-CN" sz="2000" dirty="0">
                <a:solidFill>
                  <a:schemeClr val="bg1"/>
                </a:solidFill>
              </a:rPr>
              <a:t>HDEOS</a:t>
            </a:r>
            <a:r>
              <a:rPr lang="zh-CN" altLang="zh-CN" sz="2000" dirty="0">
                <a:solidFill>
                  <a:schemeClr val="bg1"/>
                </a:solidFill>
              </a:rPr>
              <a:t>）的第二颗卫星。</a:t>
            </a:r>
            <a:r>
              <a:rPr lang="en-US" altLang="zh-CN" sz="2000" dirty="0">
                <a:solidFill>
                  <a:schemeClr val="bg1"/>
                </a:solidFill>
              </a:rPr>
              <a:t>GF-2</a:t>
            </a:r>
            <a:r>
              <a:rPr lang="zh-CN" altLang="zh-CN" sz="2000" dirty="0">
                <a:solidFill>
                  <a:schemeClr val="bg1"/>
                </a:solidFill>
              </a:rPr>
              <a:t>卫星包括了空间分辨率为</a:t>
            </a:r>
            <a:r>
              <a:rPr lang="en-US" altLang="zh-CN" sz="2000" dirty="0">
                <a:solidFill>
                  <a:schemeClr val="bg1"/>
                </a:solidFill>
              </a:rPr>
              <a:t>1 m</a:t>
            </a:r>
            <a:r>
              <a:rPr lang="zh-CN" altLang="zh-CN" sz="2000" dirty="0">
                <a:solidFill>
                  <a:schemeClr val="bg1"/>
                </a:solidFill>
              </a:rPr>
              <a:t>的全色图像和</a:t>
            </a:r>
            <a:r>
              <a:rPr lang="en-US" altLang="zh-CN" sz="2000" dirty="0">
                <a:solidFill>
                  <a:schemeClr val="bg1"/>
                </a:solidFill>
              </a:rPr>
              <a:t>4 m</a:t>
            </a:r>
            <a:r>
              <a:rPr lang="zh-CN" altLang="zh-CN" sz="2000" dirty="0">
                <a:solidFill>
                  <a:schemeClr val="bg1"/>
                </a:solidFill>
              </a:rPr>
              <a:t>的多光谱图像，图像大小为</a:t>
            </a:r>
            <a:r>
              <a:rPr lang="en-US" altLang="zh-CN" sz="2000" dirty="0">
                <a:solidFill>
                  <a:schemeClr val="bg1"/>
                </a:solidFill>
              </a:rPr>
              <a:t>6908×7300</a:t>
            </a:r>
            <a:r>
              <a:rPr lang="zh-CN" altLang="zh-CN" sz="2000" dirty="0">
                <a:solidFill>
                  <a:schemeClr val="bg1"/>
                </a:solidFill>
              </a:rPr>
              <a:t>像素。多光谱提供了蓝色、绿色、红色和近红外波段的图像。自</a:t>
            </a:r>
            <a:r>
              <a:rPr lang="en-US" altLang="zh-CN" sz="2000" dirty="0">
                <a:solidFill>
                  <a:schemeClr val="bg1"/>
                </a:solidFill>
              </a:rPr>
              <a:t>2014</a:t>
            </a:r>
            <a:r>
              <a:rPr lang="zh-CN" altLang="zh-CN" sz="2000" dirty="0">
                <a:solidFill>
                  <a:schemeClr val="bg1"/>
                </a:solidFill>
              </a:rPr>
              <a:t>年启动以来，</a:t>
            </a:r>
            <a:r>
              <a:rPr lang="en-US" altLang="zh-CN" sz="2000" dirty="0">
                <a:solidFill>
                  <a:schemeClr val="bg1"/>
                </a:solidFill>
              </a:rPr>
              <a:t>GF-2</a:t>
            </a:r>
            <a:r>
              <a:rPr lang="zh-CN" altLang="zh-CN" sz="2000" dirty="0">
                <a:solidFill>
                  <a:schemeClr val="bg1"/>
                </a:solidFill>
              </a:rPr>
              <a:t>已被用于土地调查、环境监测、作物估算、建设规划等重要应用。</a:t>
            </a:r>
            <a:endParaRPr lang="zh-CN" altLang="en-US" sz="2000" dirty="0">
              <a:solidFill>
                <a:schemeClr val="bg1"/>
              </a:solidFill>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220" y="3921271"/>
            <a:ext cx="2407168" cy="2407168"/>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5716" y="3921271"/>
            <a:ext cx="2407168" cy="2407168"/>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0060" y="3921271"/>
            <a:ext cx="2407168" cy="240716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6832"/>
            <a:ext cx="10515600" cy="540341"/>
          </a:xfrm>
        </p:spPr>
        <p:txBody>
          <a:bodyPr/>
          <a:lstStyle/>
          <a:p>
            <a:r>
              <a:rPr lang="zh-CN" altLang="en-US"/>
              <a:t>自监督预训练数据集：</a:t>
            </a:r>
            <a:endParaRPr lang="zh-CN" altLang="en-US" dirty="0"/>
          </a:p>
        </p:txBody>
      </p:sp>
      <p:sp>
        <p:nvSpPr>
          <p:cNvPr id="2" name="文本框 1"/>
          <p:cNvSpPr txBox="1"/>
          <p:nvPr/>
        </p:nvSpPr>
        <p:spPr>
          <a:xfrm>
            <a:off x="838200" y="1085394"/>
            <a:ext cx="9982200" cy="2369880"/>
          </a:xfrm>
          <a:prstGeom prst="rect">
            <a:avLst/>
          </a:prstGeom>
          <a:noFill/>
        </p:spPr>
        <p:txBody>
          <a:bodyPr wrap="square" rtlCol="0">
            <a:spAutoFit/>
          </a:bodyPr>
          <a:lstStyle/>
          <a:p>
            <a:r>
              <a:rPr lang="en-US" altLang="zh-CN" sz="2800" dirty="0">
                <a:solidFill>
                  <a:schemeClr val="bg1"/>
                </a:solidFill>
              </a:rPr>
              <a:t>DotaV1.5</a:t>
            </a:r>
            <a:r>
              <a:rPr lang="zh-CN" altLang="en-US" sz="2800" dirty="0">
                <a:solidFill>
                  <a:schemeClr val="bg1"/>
                </a:solidFill>
              </a:rPr>
              <a:t>数据集介绍</a:t>
            </a:r>
            <a:endParaRPr lang="en-US" altLang="zh-CN" sz="2800" dirty="0">
              <a:solidFill>
                <a:schemeClr val="bg1"/>
              </a:solidFill>
            </a:endParaRPr>
          </a:p>
          <a:p>
            <a:r>
              <a:rPr lang="en-US" altLang="zh-CN" sz="2000" dirty="0">
                <a:solidFill>
                  <a:schemeClr val="bg1"/>
                </a:solidFill>
              </a:rPr>
              <a:t>DOTA</a:t>
            </a:r>
            <a:r>
              <a:rPr lang="zh-CN" altLang="zh-CN" sz="2000" dirty="0">
                <a:solidFill>
                  <a:schemeClr val="bg1"/>
                </a:solidFill>
              </a:rPr>
              <a:t>是遥感航空图像检测的常用数据集，包含</a:t>
            </a:r>
            <a:r>
              <a:rPr lang="en-US" altLang="zh-CN" sz="2000" dirty="0">
                <a:solidFill>
                  <a:schemeClr val="bg1"/>
                </a:solidFill>
              </a:rPr>
              <a:t>2806</a:t>
            </a:r>
            <a:r>
              <a:rPr lang="zh-CN" altLang="zh-CN" sz="2000" dirty="0">
                <a:solidFill>
                  <a:schemeClr val="bg1"/>
                </a:solidFill>
              </a:rPr>
              <a:t>张航空图像，尺寸大约为</a:t>
            </a:r>
            <a:r>
              <a:rPr lang="en-US" altLang="zh-CN" sz="2000" dirty="0">
                <a:solidFill>
                  <a:schemeClr val="bg1"/>
                </a:solidFill>
              </a:rPr>
              <a:t>4k x 4k</a:t>
            </a:r>
            <a:r>
              <a:rPr lang="zh-CN" altLang="zh-CN" sz="2000" dirty="0">
                <a:solidFill>
                  <a:schemeClr val="bg1"/>
                </a:solidFill>
              </a:rPr>
              <a:t>，包含</a:t>
            </a:r>
            <a:r>
              <a:rPr lang="en-US" altLang="zh-CN" sz="2000" dirty="0">
                <a:solidFill>
                  <a:schemeClr val="bg1"/>
                </a:solidFill>
              </a:rPr>
              <a:t>15</a:t>
            </a:r>
            <a:r>
              <a:rPr lang="zh-CN" altLang="zh-CN" sz="2000" dirty="0">
                <a:solidFill>
                  <a:schemeClr val="bg1"/>
                </a:solidFill>
              </a:rPr>
              <a:t>个类别共计</a:t>
            </a:r>
            <a:r>
              <a:rPr lang="en-US" altLang="zh-CN" sz="2000" dirty="0">
                <a:solidFill>
                  <a:schemeClr val="bg1"/>
                </a:solidFill>
              </a:rPr>
              <a:t>188282</a:t>
            </a:r>
            <a:r>
              <a:rPr lang="zh-CN" altLang="zh-CN" sz="2000" dirty="0">
                <a:solidFill>
                  <a:schemeClr val="bg1"/>
                </a:solidFill>
              </a:rPr>
              <a:t>个实例，其中</a:t>
            </a:r>
            <a:r>
              <a:rPr lang="en-US" altLang="zh-CN" sz="2000" dirty="0">
                <a:solidFill>
                  <a:schemeClr val="bg1"/>
                </a:solidFill>
              </a:rPr>
              <a:t>14</a:t>
            </a:r>
            <a:r>
              <a:rPr lang="zh-CN" altLang="zh-CN" sz="2000" dirty="0">
                <a:solidFill>
                  <a:schemeClr val="bg1"/>
                </a:solidFill>
              </a:rPr>
              <a:t>个主类，</a:t>
            </a:r>
            <a:r>
              <a:rPr lang="en-US" altLang="zh-CN" sz="2000" dirty="0">
                <a:solidFill>
                  <a:schemeClr val="bg1"/>
                </a:solidFill>
              </a:rPr>
              <a:t>small vehicle </a:t>
            </a:r>
            <a:r>
              <a:rPr lang="zh-CN" altLang="zh-CN" sz="2000" dirty="0">
                <a:solidFill>
                  <a:schemeClr val="bg1"/>
                </a:solidFill>
              </a:rPr>
              <a:t>和</a:t>
            </a:r>
            <a:r>
              <a:rPr lang="en-US" altLang="zh-CN" sz="2000" dirty="0">
                <a:solidFill>
                  <a:schemeClr val="bg1"/>
                </a:solidFill>
              </a:rPr>
              <a:t> large vehicle</a:t>
            </a:r>
            <a:r>
              <a:rPr lang="zh-CN" altLang="zh-CN" sz="2000" dirty="0">
                <a:solidFill>
                  <a:schemeClr val="bg1"/>
                </a:solidFill>
              </a:rPr>
              <a:t>都是</a:t>
            </a:r>
            <a:r>
              <a:rPr lang="en-US" altLang="zh-CN" sz="2000" dirty="0">
                <a:solidFill>
                  <a:schemeClr val="bg1"/>
                </a:solidFill>
              </a:rPr>
              <a:t>vehicle</a:t>
            </a:r>
            <a:r>
              <a:rPr lang="zh-CN" altLang="zh-CN" sz="2000" dirty="0">
                <a:solidFill>
                  <a:schemeClr val="bg1"/>
                </a:solidFill>
              </a:rPr>
              <a:t>的子类。其标注方式为四点确定的任意形状和方向的四边形。航空图像区别于传统数据集，有其自己的特点，如：尺度变化性更大；密集的小物体检测；检测目标的不确定性。数据划分为</a:t>
            </a:r>
            <a:r>
              <a:rPr lang="en-US" altLang="zh-CN" sz="2000" dirty="0">
                <a:solidFill>
                  <a:schemeClr val="bg1"/>
                </a:solidFill>
              </a:rPr>
              <a:t>1/6</a:t>
            </a:r>
            <a:r>
              <a:rPr lang="zh-CN" altLang="zh-CN" sz="2000" dirty="0">
                <a:solidFill>
                  <a:schemeClr val="bg1"/>
                </a:solidFill>
              </a:rPr>
              <a:t>验证集，</a:t>
            </a:r>
            <a:r>
              <a:rPr lang="en-US" altLang="zh-CN" sz="2000" dirty="0">
                <a:solidFill>
                  <a:schemeClr val="bg1"/>
                </a:solidFill>
              </a:rPr>
              <a:t>1/3</a:t>
            </a:r>
            <a:r>
              <a:rPr lang="zh-CN" altLang="zh-CN" sz="2000" dirty="0">
                <a:solidFill>
                  <a:schemeClr val="bg1"/>
                </a:solidFill>
              </a:rPr>
              <a:t>测试集，</a:t>
            </a:r>
            <a:r>
              <a:rPr lang="en-US" altLang="zh-CN" sz="2000" dirty="0">
                <a:solidFill>
                  <a:schemeClr val="bg1"/>
                </a:solidFill>
              </a:rPr>
              <a:t>1/2</a:t>
            </a:r>
            <a:r>
              <a:rPr lang="zh-CN" altLang="zh-CN" sz="2000" dirty="0">
                <a:solidFill>
                  <a:schemeClr val="bg1"/>
                </a:solidFill>
              </a:rPr>
              <a:t>训练集。目前发布了训练集和验证集，图像尺寸从</a:t>
            </a:r>
            <a:r>
              <a:rPr lang="en-US" altLang="zh-CN" sz="2000" dirty="0">
                <a:solidFill>
                  <a:schemeClr val="bg1"/>
                </a:solidFill>
              </a:rPr>
              <a:t>800 x 800</a:t>
            </a:r>
            <a:r>
              <a:rPr lang="zh-CN" altLang="zh-CN" sz="2000" dirty="0">
                <a:solidFill>
                  <a:schemeClr val="bg1"/>
                </a:solidFill>
              </a:rPr>
              <a:t>到</a:t>
            </a:r>
            <a:r>
              <a:rPr lang="en-US" altLang="zh-CN" sz="2000" dirty="0">
                <a:solidFill>
                  <a:schemeClr val="bg1"/>
                </a:solidFill>
              </a:rPr>
              <a:t>4000 x 4000</a:t>
            </a:r>
            <a:r>
              <a:rPr lang="zh-CN" altLang="zh-CN" sz="2000" dirty="0">
                <a:solidFill>
                  <a:schemeClr val="bg1"/>
                </a:solidFill>
              </a:rPr>
              <a:t>不等。</a:t>
            </a:r>
            <a:endParaRPr lang="en-US" altLang="zh-CN" sz="2000" dirty="0">
              <a:solidFill>
                <a:schemeClr val="bg1"/>
              </a:solidFill>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472" y="3613495"/>
            <a:ext cx="2139518" cy="3037840"/>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3481" y="3573147"/>
            <a:ext cx="3367797" cy="3118536"/>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9190" y="3613495"/>
            <a:ext cx="2967890" cy="299316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4936243" y="502435"/>
            <a:ext cx="2319515" cy="923330"/>
          </a:xfrm>
          <a:prstGeom prst="rect">
            <a:avLst/>
          </a:prstGeom>
          <a:effectLst>
            <a:outerShdw blurRad="63500" sx="102000" sy="102000" algn="ctr" rotWithShape="0">
              <a:prstClr val="black">
                <a:alpha val="40000"/>
              </a:prstClr>
            </a:outerShdw>
          </a:effectLst>
        </p:spPr>
        <p:txBody>
          <a:bodyPr wrap="square">
            <a:spAutoFit/>
          </a:bodyPr>
          <a:lstStyle/>
          <a:p>
            <a:pPr algn="dist">
              <a:defRPr/>
            </a:pPr>
            <a:r>
              <a:rPr lang="zh-CN" altLang="en-US" sz="5400" b="1" spc="600" dirty="0">
                <a:gradFill>
                  <a:gsLst>
                    <a:gs pos="0">
                      <a:schemeClr val="accent2">
                        <a:lumMod val="20000"/>
                        <a:lumOff val="80000"/>
                      </a:schemeClr>
                    </a:gs>
                    <a:gs pos="58000">
                      <a:prstClr val="white"/>
                    </a:gs>
                    <a:gs pos="27000">
                      <a:prstClr val="white"/>
                    </a:gs>
                    <a:gs pos="73000">
                      <a:schemeClr val="accent2">
                        <a:lumMod val="20000"/>
                        <a:lumOff val="80000"/>
                      </a:schemeClr>
                    </a:gs>
                    <a:gs pos="89000">
                      <a:prstClr val="white"/>
                    </a:gs>
                  </a:gsLst>
                  <a:lin ang="2700000" scaled="0"/>
                </a:gradFill>
                <a:effectLst>
                  <a:outerShdw blurRad="215900" dist="190500" dir="2700000" algn="tl">
                    <a:srgbClr val="000000">
                      <a:alpha val="30000"/>
                    </a:srgbClr>
                  </a:outerShdw>
                </a:effectLst>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ea"/>
              </a:rPr>
              <a:t>目录</a:t>
            </a:r>
            <a:endParaRPr lang="zh-CN" altLang="en-US" sz="5400" b="1" spc="600" dirty="0">
              <a:gradFill>
                <a:gsLst>
                  <a:gs pos="0">
                    <a:schemeClr val="accent2">
                      <a:lumMod val="20000"/>
                      <a:lumOff val="80000"/>
                    </a:schemeClr>
                  </a:gs>
                  <a:gs pos="58000">
                    <a:prstClr val="white"/>
                  </a:gs>
                  <a:gs pos="27000">
                    <a:prstClr val="white"/>
                  </a:gs>
                  <a:gs pos="73000">
                    <a:schemeClr val="accent2">
                      <a:lumMod val="20000"/>
                      <a:lumOff val="80000"/>
                    </a:schemeClr>
                  </a:gs>
                  <a:gs pos="89000">
                    <a:prstClr val="white"/>
                  </a:gs>
                </a:gsLst>
                <a:lin ang="2700000" scaled="0"/>
              </a:gradFill>
              <a:effectLst>
                <a:outerShdw blurRad="215900" dist="190500" dir="2700000" algn="tl">
                  <a:srgbClr val="000000">
                    <a:alpha val="30000"/>
                  </a:srgbClr>
                </a:outerShdw>
              </a:effectLst>
              <a:latin typeface="阿里巴巴普惠体 H" panose="00020600040101010101" pitchFamily="18" charset="-122"/>
              <a:ea typeface="阿里巴巴普惠体 H" panose="00020600040101010101" pitchFamily="18" charset="-122"/>
              <a:cs typeface="阿里巴巴普惠体 H" panose="00020600040101010101" pitchFamily="18" charset="-122"/>
            </a:endParaRPr>
          </a:p>
        </p:txBody>
      </p:sp>
      <p:sp>
        <p:nvSpPr>
          <p:cNvPr id="31" name="矩形 30"/>
          <p:cNvSpPr/>
          <p:nvPr/>
        </p:nvSpPr>
        <p:spPr>
          <a:xfrm>
            <a:off x="4996706" y="1425765"/>
            <a:ext cx="2240001" cy="369332"/>
          </a:xfrm>
          <a:prstGeom prst="rect">
            <a:avLst/>
          </a:prstGeom>
          <a:effectLst>
            <a:outerShdw blurRad="63500" sx="102000" sy="102000" algn="ctr" rotWithShape="0">
              <a:prstClr val="black">
                <a:alpha val="40000"/>
              </a:prstClr>
            </a:outerShdw>
          </a:effectLst>
        </p:spPr>
        <p:txBody>
          <a:bodyPr wrap="square">
            <a:spAutoFit/>
          </a:bodyPr>
          <a:lstStyle/>
          <a:p>
            <a:pPr algn="dist">
              <a:defRPr/>
            </a:pPr>
            <a:r>
              <a:rPr lang="en-US" altLang="zh-CN" b="1" spc="600" dirty="0">
                <a:gradFill>
                  <a:gsLst>
                    <a:gs pos="0">
                      <a:srgbClr val="A1F1E7"/>
                    </a:gs>
                    <a:gs pos="58000">
                      <a:prstClr val="white"/>
                    </a:gs>
                    <a:gs pos="27000">
                      <a:prstClr val="white"/>
                    </a:gs>
                    <a:gs pos="73000">
                      <a:srgbClr val="C0F6F0"/>
                    </a:gs>
                    <a:gs pos="89000">
                      <a:prstClr val="white"/>
                    </a:gs>
                  </a:gsLst>
                  <a:lin ang="2700000" scaled="0"/>
                </a:gradFill>
                <a:effectLst>
                  <a:outerShdw blurRad="215900" dist="190500" dir="2700000" algn="tl">
                    <a:srgbClr val="000000">
                      <a:alpha val="30000"/>
                    </a:srgbClr>
                  </a:outerShdw>
                </a:effectLst>
                <a:latin typeface="阿里巴巴普惠体 R" panose="00020600040101010101" pitchFamily="18" charset="-122"/>
                <a:ea typeface="阿里巴巴普惠体 R" panose="00020600040101010101" pitchFamily="18" charset="-122"/>
                <a:sym typeface="+mn-ea"/>
              </a:rPr>
              <a:t>CONTENTS</a:t>
            </a:r>
            <a:endParaRPr lang="zh-CN" altLang="en-US" b="1" spc="600" dirty="0">
              <a:gradFill>
                <a:gsLst>
                  <a:gs pos="0">
                    <a:srgbClr val="A1F1E7"/>
                  </a:gs>
                  <a:gs pos="58000">
                    <a:prstClr val="white"/>
                  </a:gs>
                  <a:gs pos="27000">
                    <a:prstClr val="white"/>
                  </a:gs>
                  <a:gs pos="73000">
                    <a:srgbClr val="C0F6F0"/>
                  </a:gs>
                  <a:gs pos="89000">
                    <a:prstClr val="white"/>
                  </a:gs>
                </a:gsLst>
                <a:lin ang="2700000" scaled="0"/>
              </a:gradFill>
              <a:effectLst>
                <a:outerShdw blurRad="215900" dist="190500" dir="2700000" algn="tl">
                  <a:srgbClr val="000000">
                    <a:alpha val="30000"/>
                  </a:srgbClr>
                </a:outerShdw>
              </a:effectLst>
              <a:latin typeface="阿里巴巴普惠体 R" panose="00020600040101010101" pitchFamily="18" charset="-122"/>
              <a:ea typeface="阿里巴巴普惠体 R" panose="00020600040101010101" pitchFamily="18" charset="-122"/>
            </a:endParaRPr>
          </a:p>
        </p:txBody>
      </p:sp>
      <p:sp>
        <p:nvSpPr>
          <p:cNvPr id="39" name="矩形: 剪去对角 38"/>
          <p:cNvSpPr/>
          <p:nvPr/>
        </p:nvSpPr>
        <p:spPr>
          <a:xfrm>
            <a:off x="1494473" y="2571154"/>
            <a:ext cx="4349768" cy="1495061"/>
          </a:xfrm>
          <a:prstGeom prst="snip2DiagRect">
            <a:avLst>
              <a:gd name="adj1" fmla="val 0"/>
              <a:gd name="adj2" fmla="val 16667"/>
            </a:avLst>
          </a:prstGeom>
          <a:gradFill flip="none" rotWithShape="1">
            <a:gsLst>
              <a:gs pos="50000">
                <a:schemeClr val="accent3">
                  <a:alpha val="0"/>
                </a:schemeClr>
              </a:gs>
              <a:gs pos="0">
                <a:schemeClr val="accent3">
                  <a:alpha val="50000"/>
                </a:schemeClr>
              </a:gs>
              <a:gs pos="100000">
                <a:schemeClr val="accent3">
                  <a:alpha val="50000"/>
                </a:schemeClr>
              </a:gs>
            </a:gsLst>
            <a:lin ang="2700000" scaled="1"/>
            <a:tileRect/>
          </a:gradFill>
          <a:ln w="12700" cap="flat" cmpd="sng" algn="ctr">
            <a:gradFill>
              <a:gsLst>
                <a:gs pos="0">
                  <a:schemeClr val="accent3"/>
                </a:gs>
                <a:gs pos="50000">
                  <a:schemeClr val="accent3">
                    <a:alpha val="0"/>
                  </a:schemeClr>
                </a:gs>
                <a:gs pos="100000">
                  <a:schemeClr val="accent3"/>
                </a:gs>
              </a:gsLst>
              <a:lin ang="27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i="0" u="none" strike="noStrike" kern="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 name="直角三角形 39"/>
          <p:cNvSpPr/>
          <p:nvPr/>
        </p:nvSpPr>
        <p:spPr>
          <a:xfrm>
            <a:off x="1494471" y="3944224"/>
            <a:ext cx="143712" cy="143712"/>
          </a:xfrm>
          <a:prstGeom prst="rtTriangle">
            <a:avLst/>
          </a:prstGeom>
          <a:gradFill flip="none" rotWithShape="1">
            <a:gsLst>
              <a:gs pos="0">
                <a:schemeClr val="accent3">
                  <a:alpha val="50000"/>
                </a:schemeClr>
              </a:gs>
              <a:gs pos="100000">
                <a:schemeClr val="accent3">
                  <a:alpha val="0"/>
                </a:schemeClr>
              </a:gs>
            </a:gsLst>
            <a:lin ang="18900000" scaled="1"/>
            <a:tileRect/>
          </a:gradFill>
          <a:ln w="1270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i="0" u="none" strike="noStrike" kern="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 name="直角三角形 40"/>
          <p:cNvSpPr/>
          <p:nvPr/>
        </p:nvSpPr>
        <p:spPr>
          <a:xfrm rot="10800000">
            <a:off x="5724987" y="2549550"/>
            <a:ext cx="143712" cy="143712"/>
          </a:xfrm>
          <a:prstGeom prst="rtTriangle">
            <a:avLst/>
          </a:prstGeom>
          <a:gradFill flip="none" rotWithShape="1">
            <a:gsLst>
              <a:gs pos="0">
                <a:schemeClr val="accent3">
                  <a:alpha val="50000"/>
                </a:schemeClr>
              </a:gs>
              <a:gs pos="100000">
                <a:schemeClr val="accent3">
                  <a:alpha val="0"/>
                </a:schemeClr>
              </a:gs>
            </a:gsLst>
            <a:lin ang="18900000" scaled="1"/>
            <a:tileRect/>
          </a:gradFill>
          <a:ln w="1270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i="0" u="none" strike="noStrike" kern="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9356" y="3978495"/>
            <a:ext cx="2307104" cy="175356"/>
          </a:xfrm>
          <a:prstGeom prst="rect">
            <a:avLst/>
          </a:prstGeom>
        </p:spPr>
      </p:pic>
      <p:pic>
        <p:nvPicPr>
          <p:cNvPr id="42" name="图片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6039" y="2477328"/>
            <a:ext cx="2827823" cy="175356"/>
          </a:xfrm>
          <a:prstGeom prst="rect">
            <a:avLst/>
          </a:prstGeom>
        </p:spPr>
      </p:pic>
      <p:sp>
        <p:nvSpPr>
          <p:cNvPr id="67" name="矩形: 剪去对角 66"/>
          <p:cNvSpPr/>
          <p:nvPr/>
        </p:nvSpPr>
        <p:spPr>
          <a:xfrm>
            <a:off x="6383973" y="2571154"/>
            <a:ext cx="4349768" cy="1495061"/>
          </a:xfrm>
          <a:prstGeom prst="snip2DiagRect">
            <a:avLst>
              <a:gd name="adj1" fmla="val 0"/>
              <a:gd name="adj2" fmla="val 16667"/>
            </a:avLst>
          </a:prstGeom>
          <a:gradFill flip="none" rotWithShape="1">
            <a:gsLst>
              <a:gs pos="50000">
                <a:schemeClr val="accent3">
                  <a:alpha val="0"/>
                </a:schemeClr>
              </a:gs>
              <a:gs pos="0">
                <a:schemeClr val="accent3">
                  <a:alpha val="50000"/>
                </a:schemeClr>
              </a:gs>
              <a:gs pos="100000">
                <a:schemeClr val="accent3">
                  <a:alpha val="50000"/>
                </a:schemeClr>
              </a:gs>
            </a:gsLst>
            <a:lin ang="2700000" scaled="1"/>
            <a:tileRect/>
          </a:gradFill>
          <a:ln w="12700" cap="flat" cmpd="sng" algn="ctr">
            <a:gradFill>
              <a:gsLst>
                <a:gs pos="0">
                  <a:schemeClr val="accent3"/>
                </a:gs>
                <a:gs pos="50000">
                  <a:schemeClr val="accent3">
                    <a:alpha val="0"/>
                  </a:schemeClr>
                </a:gs>
                <a:gs pos="100000">
                  <a:schemeClr val="accent3"/>
                </a:gs>
              </a:gsLst>
              <a:lin ang="27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i="0" u="none" strike="noStrike" kern="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 name="直角三角形 74"/>
          <p:cNvSpPr/>
          <p:nvPr/>
        </p:nvSpPr>
        <p:spPr>
          <a:xfrm>
            <a:off x="6383971" y="3944224"/>
            <a:ext cx="143712" cy="143712"/>
          </a:xfrm>
          <a:prstGeom prst="rtTriangle">
            <a:avLst/>
          </a:prstGeom>
          <a:gradFill flip="none" rotWithShape="1">
            <a:gsLst>
              <a:gs pos="0">
                <a:schemeClr val="accent3">
                  <a:alpha val="50000"/>
                </a:schemeClr>
              </a:gs>
              <a:gs pos="100000">
                <a:schemeClr val="accent3">
                  <a:alpha val="0"/>
                </a:schemeClr>
              </a:gs>
            </a:gsLst>
            <a:lin ang="18900000" scaled="1"/>
            <a:tileRect/>
          </a:gradFill>
          <a:ln w="1270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i="0" u="none" strike="noStrike" kern="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 name="直角三角形 75"/>
          <p:cNvSpPr/>
          <p:nvPr/>
        </p:nvSpPr>
        <p:spPr>
          <a:xfrm rot="10800000">
            <a:off x="10614487" y="2549550"/>
            <a:ext cx="143712" cy="143712"/>
          </a:xfrm>
          <a:prstGeom prst="rtTriangle">
            <a:avLst/>
          </a:prstGeom>
          <a:gradFill flip="none" rotWithShape="1">
            <a:gsLst>
              <a:gs pos="0">
                <a:schemeClr val="accent3">
                  <a:alpha val="50000"/>
                </a:schemeClr>
              </a:gs>
              <a:gs pos="100000">
                <a:schemeClr val="accent3">
                  <a:alpha val="0"/>
                </a:schemeClr>
              </a:gs>
            </a:gsLst>
            <a:lin ang="18900000" scaled="1"/>
            <a:tileRect/>
          </a:gradFill>
          <a:ln w="1270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i="0" u="none" strike="noStrike" kern="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pic>
        <p:nvPicPr>
          <p:cNvPr id="58" name="图片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8856" y="3978495"/>
            <a:ext cx="2307104" cy="175356"/>
          </a:xfrm>
          <a:prstGeom prst="rect">
            <a:avLst/>
          </a:prstGeom>
        </p:spPr>
      </p:pic>
      <p:pic>
        <p:nvPicPr>
          <p:cNvPr id="64" name="图片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5539" y="2477328"/>
            <a:ext cx="2827823" cy="175356"/>
          </a:xfrm>
          <a:prstGeom prst="rect">
            <a:avLst/>
          </a:prstGeom>
        </p:spPr>
      </p:pic>
      <p:sp>
        <p:nvSpPr>
          <p:cNvPr id="89" name="矩形: 剪去对角 88"/>
          <p:cNvSpPr/>
          <p:nvPr/>
        </p:nvSpPr>
        <p:spPr>
          <a:xfrm>
            <a:off x="1494473" y="4628732"/>
            <a:ext cx="4349768" cy="1495061"/>
          </a:xfrm>
          <a:prstGeom prst="snip2DiagRect">
            <a:avLst>
              <a:gd name="adj1" fmla="val 0"/>
              <a:gd name="adj2" fmla="val 16667"/>
            </a:avLst>
          </a:prstGeom>
          <a:gradFill flip="none" rotWithShape="1">
            <a:gsLst>
              <a:gs pos="50000">
                <a:schemeClr val="accent3">
                  <a:alpha val="0"/>
                </a:schemeClr>
              </a:gs>
              <a:gs pos="0">
                <a:schemeClr val="accent3">
                  <a:alpha val="50000"/>
                </a:schemeClr>
              </a:gs>
              <a:gs pos="100000">
                <a:schemeClr val="accent3">
                  <a:alpha val="50000"/>
                </a:schemeClr>
              </a:gs>
            </a:gsLst>
            <a:lin ang="2700000" scaled="1"/>
            <a:tileRect/>
          </a:gradFill>
          <a:ln w="12700" cap="flat" cmpd="sng" algn="ctr">
            <a:gradFill>
              <a:gsLst>
                <a:gs pos="0">
                  <a:schemeClr val="accent3"/>
                </a:gs>
                <a:gs pos="50000">
                  <a:schemeClr val="accent3">
                    <a:alpha val="0"/>
                  </a:schemeClr>
                </a:gs>
                <a:gs pos="100000">
                  <a:schemeClr val="accent3"/>
                </a:gs>
              </a:gsLst>
              <a:lin ang="27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i="0" u="none" strike="noStrike" kern="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 name="直角三角形 89"/>
          <p:cNvSpPr/>
          <p:nvPr/>
        </p:nvSpPr>
        <p:spPr>
          <a:xfrm>
            <a:off x="1494471" y="6001802"/>
            <a:ext cx="143712" cy="143712"/>
          </a:xfrm>
          <a:prstGeom prst="rtTriangle">
            <a:avLst/>
          </a:prstGeom>
          <a:gradFill flip="none" rotWithShape="1">
            <a:gsLst>
              <a:gs pos="0">
                <a:schemeClr val="accent3">
                  <a:alpha val="50000"/>
                </a:schemeClr>
              </a:gs>
              <a:gs pos="100000">
                <a:schemeClr val="accent3">
                  <a:alpha val="0"/>
                </a:schemeClr>
              </a:gs>
            </a:gsLst>
            <a:lin ang="18900000" scaled="1"/>
            <a:tileRect/>
          </a:gradFill>
          <a:ln w="1270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i="0" u="none" strike="noStrike" kern="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 name="直角三角形 90"/>
          <p:cNvSpPr/>
          <p:nvPr/>
        </p:nvSpPr>
        <p:spPr>
          <a:xfrm rot="10800000">
            <a:off x="5724987" y="4607128"/>
            <a:ext cx="143712" cy="143712"/>
          </a:xfrm>
          <a:prstGeom prst="rtTriangle">
            <a:avLst/>
          </a:prstGeom>
          <a:gradFill flip="none" rotWithShape="1">
            <a:gsLst>
              <a:gs pos="0">
                <a:schemeClr val="accent3">
                  <a:alpha val="50000"/>
                </a:schemeClr>
              </a:gs>
              <a:gs pos="100000">
                <a:schemeClr val="accent3">
                  <a:alpha val="0"/>
                </a:schemeClr>
              </a:gs>
            </a:gsLst>
            <a:lin ang="18900000" scaled="1"/>
            <a:tileRect/>
          </a:gradFill>
          <a:ln w="1270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i="0" u="none" strike="noStrike" kern="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pic>
        <p:nvPicPr>
          <p:cNvPr id="87" name="图片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9356" y="6036073"/>
            <a:ext cx="2307104" cy="175356"/>
          </a:xfrm>
          <a:prstGeom prst="rect">
            <a:avLst/>
          </a:prstGeom>
        </p:spPr>
      </p:pic>
      <p:pic>
        <p:nvPicPr>
          <p:cNvPr id="88" name="图片 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6039" y="4534906"/>
            <a:ext cx="2827823" cy="175356"/>
          </a:xfrm>
          <a:prstGeom prst="rect">
            <a:avLst/>
          </a:prstGeom>
        </p:spPr>
      </p:pic>
      <p:sp>
        <p:nvSpPr>
          <p:cNvPr id="83" name="矩形: 剪去对角 82"/>
          <p:cNvSpPr/>
          <p:nvPr/>
        </p:nvSpPr>
        <p:spPr>
          <a:xfrm>
            <a:off x="6383973" y="4628732"/>
            <a:ext cx="4349768" cy="1495061"/>
          </a:xfrm>
          <a:prstGeom prst="snip2DiagRect">
            <a:avLst>
              <a:gd name="adj1" fmla="val 0"/>
              <a:gd name="adj2" fmla="val 16667"/>
            </a:avLst>
          </a:prstGeom>
          <a:gradFill flip="none" rotWithShape="1">
            <a:gsLst>
              <a:gs pos="50000">
                <a:schemeClr val="accent3">
                  <a:alpha val="0"/>
                </a:schemeClr>
              </a:gs>
              <a:gs pos="0">
                <a:schemeClr val="accent3">
                  <a:alpha val="50000"/>
                </a:schemeClr>
              </a:gs>
              <a:gs pos="100000">
                <a:schemeClr val="accent3">
                  <a:alpha val="50000"/>
                </a:schemeClr>
              </a:gs>
            </a:gsLst>
            <a:lin ang="2700000" scaled="1"/>
            <a:tileRect/>
          </a:gradFill>
          <a:ln w="12700" cap="flat" cmpd="sng" algn="ctr">
            <a:gradFill>
              <a:gsLst>
                <a:gs pos="0">
                  <a:schemeClr val="accent3"/>
                </a:gs>
                <a:gs pos="50000">
                  <a:schemeClr val="accent3">
                    <a:alpha val="0"/>
                  </a:schemeClr>
                </a:gs>
                <a:gs pos="100000">
                  <a:schemeClr val="accent3"/>
                </a:gs>
              </a:gsLst>
              <a:lin ang="27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i="0" u="none" strike="noStrike" kern="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 name="直角三角形 83"/>
          <p:cNvSpPr/>
          <p:nvPr/>
        </p:nvSpPr>
        <p:spPr>
          <a:xfrm>
            <a:off x="6383971" y="6001802"/>
            <a:ext cx="143712" cy="143712"/>
          </a:xfrm>
          <a:prstGeom prst="rtTriangle">
            <a:avLst/>
          </a:prstGeom>
          <a:gradFill flip="none" rotWithShape="1">
            <a:gsLst>
              <a:gs pos="0">
                <a:schemeClr val="accent3">
                  <a:alpha val="50000"/>
                </a:schemeClr>
              </a:gs>
              <a:gs pos="100000">
                <a:schemeClr val="accent3">
                  <a:alpha val="0"/>
                </a:schemeClr>
              </a:gs>
            </a:gsLst>
            <a:lin ang="18900000" scaled="1"/>
            <a:tileRect/>
          </a:gradFill>
          <a:ln w="1270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i="0" u="none" strike="noStrike" kern="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 name="直角三角形 84"/>
          <p:cNvSpPr/>
          <p:nvPr/>
        </p:nvSpPr>
        <p:spPr>
          <a:xfrm rot="10800000">
            <a:off x="10614487" y="4607128"/>
            <a:ext cx="143712" cy="143712"/>
          </a:xfrm>
          <a:prstGeom prst="rtTriangle">
            <a:avLst/>
          </a:prstGeom>
          <a:gradFill flip="none" rotWithShape="1">
            <a:gsLst>
              <a:gs pos="0">
                <a:schemeClr val="accent3">
                  <a:alpha val="50000"/>
                </a:schemeClr>
              </a:gs>
              <a:gs pos="100000">
                <a:schemeClr val="accent3">
                  <a:alpha val="0"/>
                </a:schemeClr>
              </a:gs>
            </a:gsLst>
            <a:lin ang="18900000" scaled="1"/>
            <a:tileRect/>
          </a:gradFill>
          <a:ln w="1270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i="0" u="none" strike="noStrike" kern="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pic>
        <p:nvPicPr>
          <p:cNvPr id="81" name="图片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8856" y="6036073"/>
            <a:ext cx="2307104" cy="175356"/>
          </a:xfrm>
          <a:prstGeom prst="rect">
            <a:avLst/>
          </a:prstGeom>
        </p:spPr>
      </p:pic>
      <p:pic>
        <p:nvPicPr>
          <p:cNvPr id="82" name="图片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5539" y="4534906"/>
            <a:ext cx="2827823" cy="175356"/>
          </a:xfrm>
          <a:prstGeom prst="rect">
            <a:avLst/>
          </a:prstGeom>
        </p:spPr>
      </p:pic>
      <p:sp>
        <p:nvSpPr>
          <p:cNvPr id="92" name="矩形 91"/>
          <p:cNvSpPr/>
          <p:nvPr/>
        </p:nvSpPr>
        <p:spPr>
          <a:xfrm>
            <a:off x="3197142" y="2999493"/>
            <a:ext cx="1774846" cy="605230"/>
          </a:xfrm>
          <a:prstGeom prst="rect">
            <a:avLst/>
          </a:prstGeom>
        </p:spPr>
        <p:txBody>
          <a:bodyPr wrap="none">
            <a:spAutoFit/>
          </a:bodyPr>
          <a:lstStyle/>
          <a:p>
            <a:pPr algn="ctr">
              <a:lnSpc>
                <a:spcPct val="130000"/>
              </a:lnSpc>
            </a:pPr>
            <a:r>
              <a:rPr lang="zh-CN" altLang="en-US" sz="2800" b="1" spc="300">
                <a:gradFill flip="none" rotWithShape="1">
                  <a:gsLst>
                    <a:gs pos="0">
                      <a:schemeClr val="bg1"/>
                    </a:gs>
                    <a:gs pos="100000">
                      <a:schemeClr val="accent2"/>
                    </a:gs>
                  </a:gsLst>
                  <a:lin ang="2700000" scaled="1"/>
                  <a:tileRect/>
                </a:gradFill>
                <a:latin typeface="+mj-ea"/>
                <a:ea typeface="+mj-ea"/>
              </a:rPr>
              <a:t>项目概述</a:t>
            </a:r>
            <a:endParaRPr lang="en-US" altLang="zh-CN" sz="2800" b="1" spc="300" dirty="0">
              <a:gradFill flip="none" rotWithShape="1">
                <a:gsLst>
                  <a:gs pos="0">
                    <a:schemeClr val="bg1"/>
                  </a:gs>
                  <a:gs pos="100000">
                    <a:schemeClr val="accent2"/>
                  </a:gs>
                </a:gsLst>
                <a:lin ang="2700000" scaled="1"/>
                <a:tileRect/>
              </a:gradFill>
              <a:latin typeface="+mj-ea"/>
              <a:ea typeface="+mj-ea"/>
            </a:endParaRPr>
          </a:p>
        </p:txBody>
      </p:sp>
      <p:sp>
        <p:nvSpPr>
          <p:cNvPr id="93" name="矩形 92"/>
          <p:cNvSpPr/>
          <p:nvPr/>
        </p:nvSpPr>
        <p:spPr>
          <a:xfrm>
            <a:off x="1898956" y="2614892"/>
            <a:ext cx="1010213" cy="1256947"/>
          </a:xfrm>
          <a:prstGeom prst="rect">
            <a:avLst/>
          </a:prstGeom>
        </p:spPr>
        <p:txBody>
          <a:bodyPr wrap="none">
            <a:spAutoFit/>
          </a:bodyPr>
          <a:lstStyle/>
          <a:p>
            <a:pPr algn="ctr">
              <a:lnSpc>
                <a:spcPct val="130000"/>
              </a:lnSpc>
            </a:pPr>
            <a:r>
              <a:rPr lang="en-US" altLang="zh-CN" sz="6600" spc="300" dirty="0">
                <a:gradFill flip="none" rotWithShape="1">
                  <a:gsLst>
                    <a:gs pos="0">
                      <a:schemeClr val="bg1"/>
                    </a:gs>
                    <a:gs pos="100000">
                      <a:schemeClr val="accent2"/>
                    </a:gs>
                  </a:gsLst>
                  <a:lin ang="2700000" scaled="1"/>
                  <a:tileRect/>
                </a:gradFill>
                <a:latin typeface="Bahnschrift" panose="020B0502040204020203" pitchFamily="34" charset="0"/>
                <a:ea typeface="阿里巴巴普惠体 R" panose="00020600040101010101" pitchFamily="18" charset="-122"/>
                <a:cs typeface="Arial" panose="020B0604020202020204" pitchFamily="34" charset="0"/>
              </a:rPr>
              <a:t>01</a:t>
            </a:r>
          </a:p>
        </p:txBody>
      </p:sp>
      <p:sp>
        <p:nvSpPr>
          <p:cNvPr id="95" name="矩形 94"/>
          <p:cNvSpPr/>
          <p:nvPr/>
        </p:nvSpPr>
        <p:spPr>
          <a:xfrm>
            <a:off x="8231734" y="2999493"/>
            <a:ext cx="1770036" cy="605230"/>
          </a:xfrm>
          <a:prstGeom prst="rect">
            <a:avLst/>
          </a:prstGeom>
        </p:spPr>
        <p:txBody>
          <a:bodyPr wrap="none">
            <a:spAutoFit/>
          </a:bodyPr>
          <a:lstStyle/>
          <a:p>
            <a:pPr algn="ctr">
              <a:lnSpc>
                <a:spcPct val="130000"/>
              </a:lnSpc>
            </a:pPr>
            <a:r>
              <a:rPr lang="zh-CN" altLang="en-US" sz="2800" b="1" spc="300">
                <a:gradFill flip="none" rotWithShape="1">
                  <a:gsLst>
                    <a:gs pos="0">
                      <a:schemeClr val="bg1"/>
                    </a:gs>
                    <a:gs pos="100000">
                      <a:schemeClr val="accent2"/>
                    </a:gs>
                  </a:gsLst>
                  <a:lin ang="2700000" scaled="1"/>
                  <a:tileRect/>
                </a:gradFill>
                <a:latin typeface="+mj-ea"/>
                <a:ea typeface="+mj-ea"/>
              </a:rPr>
              <a:t>项目进展</a:t>
            </a:r>
            <a:endParaRPr lang="en-US" altLang="zh-CN" sz="2800" b="1" spc="300" dirty="0">
              <a:gradFill flip="none" rotWithShape="1">
                <a:gsLst>
                  <a:gs pos="0">
                    <a:schemeClr val="bg1"/>
                  </a:gs>
                  <a:gs pos="100000">
                    <a:schemeClr val="accent2"/>
                  </a:gs>
                </a:gsLst>
                <a:lin ang="2700000" scaled="1"/>
                <a:tileRect/>
              </a:gradFill>
              <a:latin typeface="+mj-ea"/>
              <a:ea typeface="+mj-ea"/>
            </a:endParaRPr>
          </a:p>
        </p:txBody>
      </p:sp>
      <p:sp>
        <p:nvSpPr>
          <p:cNvPr id="96" name="矩形 95"/>
          <p:cNvSpPr/>
          <p:nvPr/>
        </p:nvSpPr>
        <p:spPr>
          <a:xfrm>
            <a:off x="6853393" y="2614892"/>
            <a:ext cx="1165705" cy="1256947"/>
          </a:xfrm>
          <a:prstGeom prst="rect">
            <a:avLst/>
          </a:prstGeom>
        </p:spPr>
        <p:txBody>
          <a:bodyPr wrap="none">
            <a:spAutoFit/>
          </a:bodyPr>
          <a:lstStyle/>
          <a:p>
            <a:pPr algn="ctr">
              <a:lnSpc>
                <a:spcPct val="130000"/>
              </a:lnSpc>
            </a:pPr>
            <a:r>
              <a:rPr lang="en-US" altLang="zh-CN" sz="6600" spc="300" dirty="0">
                <a:gradFill flip="none" rotWithShape="1">
                  <a:gsLst>
                    <a:gs pos="0">
                      <a:schemeClr val="bg1"/>
                    </a:gs>
                    <a:gs pos="100000">
                      <a:schemeClr val="accent2"/>
                    </a:gs>
                  </a:gsLst>
                  <a:lin ang="2700000" scaled="1"/>
                  <a:tileRect/>
                </a:gradFill>
                <a:latin typeface="Bahnschrift" panose="020B0502040204020203" pitchFamily="34" charset="0"/>
                <a:ea typeface="阿里巴巴普惠体 R" panose="00020600040101010101" pitchFamily="18" charset="-122"/>
                <a:cs typeface="Arial" panose="020B0604020202020204" pitchFamily="34" charset="0"/>
              </a:rPr>
              <a:t>02</a:t>
            </a:r>
          </a:p>
        </p:txBody>
      </p:sp>
      <p:sp>
        <p:nvSpPr>
          <p:cNvPr id="98" name="矩形 97"/>
          <p:cNvSpPr/>
          <p:nvPr/>
        </p:nvSpPr>
        <p:spPr>
          <a:xfrm>
            <a:off x="3302021" y="5035307"/>
            <a:ext cx="1782860" cy="605230"/>
          </a:xfrm>
          <a:prstGeom prst="rect">
            <a:avLst/>
          </a:prstGeom>
        </p:spPr>
        <p:txBody>
          <a:bodyPr wrap="none">
            <a:spAutoFit/>
          </a:bodyPr>
          <a:lstStyle/>
          <a:p>
            <a:pPr algn="ctr">
              <a:lnSpc>
                <a:spcPct val="130000"/>
              </a:lnSpc>
            </a:pPr>
            <a:r>
              <a:rPr lang="zh-CN" altLang="en-US" sz="2800" b="1" spc="300">
                <a:gradFill flip="none" rotWithShape="1">
                  <a:gsLst>
                    <a:gs pos="0">
                      <a:schemeClr val="bg1"/>
                    </a:gs>
                    <a:gs pos="100000">
                      <a:schemeClr val="accent2"/>
                    </a:gs>
                  </a:gsLst>
                  <a:lin ang="2700000" scaled="1"/>
                  <a:tileRect/>
                </a:gradFill>
                <a:latin typeface="+mj-ea"/>
                <a:ea typeface="+mj-ea"/>
              </a:rPr>
              <a:t>项目架构</a:t>
            </a:r>
            <a:endParaRPr lang="en-US" altLang="zh-CN" sz="2800" b="1" spc="300" dirty="0">
              <a:gradFill flip="none" rotWithShape="1">
                <a:gsLst>
                  <a:gs pos="0">
                    <a:schemeClr val="bg1"/>
                  </a:gs>
                  <a:gs pos="100000">
                    <a:schemeClr val="accent2"/>
                  </a:gs>
                </a:gsLst>
                <a:lin ang="2700000" scaled="1"/>
                <a:tileRect/>
              </a:gradFill>
              <a:latin typeface="+mj-ea"/>
              <a:ea typeface="+mj-ea"/>
            </a:endParaRPr>
          </a:p>
        </p:txBody>
      </p:sp>
      <p:sp>
        <p:nvSpPr>
          <p:cNvPr id="99" name="矩形 98"/>
          <p:cNvSpPr/>
          <p:nvPr/>
        </p:nvSpPr>
        <p:spPr>
          <a:xfrm>
            <a:off x="1898956" y="4650706"/>
            <a:ext cx="1175322" cy="1256947"/>
          </a:xfrm>
          <a:prstGeom prst="rect">
            <a:avLst/>
          </a:prstGeom>
        </p:spPr>
        <p:txBody>
          <a:bodyPr wrap="none">
            <a:spAutoFit/>
          </a:bodyPr>
          <a:lstStyle/>
          <a:p>
            <a:pPr algn="ctr">
              <a:lnSpc>
                <a:spcPct val="130000"/>
              </a:lnSpc>
            </a:pPr>
            <a:r>
              <a:rPr lang="en-US" altLang="zh-CN" sz="6600" spc="300" dirty="0">
                <a:gradFill flip="none" rotWithShape="1">
                  <a:gsLst>
                    <a:gs pos="0">
                      <a:schemeClr val="bg1"/>
                    </a:gs>
                    <a:gs pos="100000">
                      <a:schemeClr val="accent2"/>
                    </a:gs>
                  </a:gsLst>
                  <a:lin ang="2700000" scaled="1"/>
                  <a:tileRect/>
                </a:gradFill>
                <a:latin typeface="Bahnschrift" panose="020B0502040204020203" pitchFamily="34" charset="0"/>
                <a:ea typeface="阿里巴巴普惠体 R" panose="00020600040101010101" pitchFamily="18" charset="-122"/>
                <a:cs typeface="Arial" panose="020B0604020202020204" pitchFamily="34" charset="0"/>
              </a:rPr>
              <a:t>03</a:t>
            </a:r>
          </a:p>
        </p:txBody>
      </p:sp>
      <p:sp>
        <p:nvSpPr>
          <p:cNvPr id="101" name="矩形 100"/>
          <p:cNvSpPr/>
          <p:nvPr/>
        </p:nvSpPr>
        <p:spPr>
          <a:xfrm>
            <a:off x="8231300" y="5044197"/>
            <a:ext cx="2172390" cy="605230"/>
          </a:xfrm>
          <a:prstGeom prst="rect">
            <a:avLst/>
          </a:prstGeom>
        </p:spPr>
        <p:txBody>
          <a:bodyPr wrap="none">
            <a:spAutoFit/>
          </a:bodyPr>
          <a:lstStyle/>
          <a:p>
            <a:pPr algn="ctr">
              <a:lnSpc>
                <a:spcPct val="130000"/>
              </a:lnSpc>
            </a:pPr>
            <a:r>
              <a:rPr lang="zh-CN" altLang="en-US" sz="2800" b="1" spc="300">
                <a:gradFill flip="none" rotWithShape="1">
                  <a:gsLst>
                    <a:gs pos="0">
                      <a:schemeClr val="bg1"/>
                    </a:gs>
                    <a:gs pos="100000">
                      <a:schemeClr val="accent2"/>
                    </a:gs>
                  </a:gsLst>
                  <a:lin ang="2700000" scaled="1"/>
                  <a:tileRect/>
                </a:gradFill>
                <a:latin typeface="+mj-ea"/>
                <a:ea typeface="+mj-ea"/>
              </a:rPr>
              <a:t>项目创新点</a:t>
            </a:r>
            <a:endParaRPr lang="en-US" altLang="zh-CN" sz="2800" b="1" spc="300" dirty="0">
              <a:gradFill flip="none" rotWithShape="1">
                <a:gsLst>
                  <a:gs pos="0">
                    <a:schemeClr val="bg1"/>
                  </a:gs>
                  <a:gs pos="100000">
                    <a:schemeClr val="accent2"/>
                  </a:gs>
                </a:gsLst>
                <a:lin ang="2700000" scaled="1"/>
                <a:tileRect/>
              </a:gradFill>
              <a:latin typeface="+mj-ea"/>
              <a:ea typeface="+mj-ea"/>
            </a:endParaRPr>
          </a:p>
        </p:txBody>
      </p:sp>
      <p:sp>
        <p:nvSpPr>
          <p:cNvPr id="102" name="矩形 101"/>
          <p:cNvSpPr/>
          <p:nvPr/>
        </p:nvSpPr>
        <p:spPr>
          <a:xfrm>
            <a:off x="6853393" y="4650706"/>
            <a:ext cx="1208985" cy="1256947"/>
          </a:xfrm>
          <a:prstGeom prst="rect">
            <a:avLst/>
          </a:prstGeom>
        </p:spPr>
        <p:txBody>
          <a:bodyPr wrap="none">
            <a:spAutoFit/>
          </a:bodyPr>
          <a:lstStyle/>
          <a:p>
            <a:pPr algn="ctr">
              <a:lnSpc>
                <a:spcPct val="130000"/>
              </a:lnSpc>
            </a:pPr>
            <a:r>
              <a:rPr lang="en-US" altLang="zh-CN" sz="6600" spc="300" dirty="0">
                <a:gradFill flip="none" rotWithShape="1">
                  <a:gsLst>
                    <a:gs pos="0">
                      <a:schemeClr val="bg1"/>
                    </a:gs>
                    <a:gs pos="100000">
                      <a:schemeClr val="accent2"/>
                    </a:gs>
                  </a:gsLst>
                  <a:lin ang="2700000" scaled="1"/>
                  <a:tileRect/>
                </a:gradFill>
                <a:latin typeface="Bahnschrift" panose="020B0502040204020203" pitchFamily="34" charset="0"/>
                <a:ea typeface="阿里巴巴普惠体 R" panose="00020600040101010101" pitchFamily="18" charset="-122"/>
                <a:cs typeface="Arial" panose="020B0604020202020204" pitchFamily="34" charset="0"/>
              </a:rPr>
              <a:t>04</a:t>
            </a:r>
          </a:p>
        </p:txBody>
      </p:sp>
      <p:sp>
        <p:nvSpPr>
          <p:cNvPr id="104" name="椭圆 103"/>
          <p:cNvSpPr/>
          <p:nvPr/>
        </p:nvSpPr>
        <p:spPr>
          <a:xfrm>
            <a:off x="4299269" y="-662623"/>
            <a:ext cx="3568102" cy="3568098"/>
          </a:xfrm>
          <a:prstGeom prst="ellipse">
            <a:avLst/>
          </a:prstGeom>
          <a:noFill/>
          <a:ln>
            <a:gradFill>
              <a:gsLst>
                <a:gs pos="50000">
                  <a:srgbClr val="0886CC"/>
                </a:gs>
                <a:gs pos="24000">
                  <a:schemeClr val="accent1">
                    <a:alpha val="0"/>
                  </a:schemeClr>
                </a:gs>
                <a:gs pos="73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105" name="椭圆 104"/>
          <p:cNvSpPr/>
          <p:nvPr/>
        </p:nvSpPr>
        <p:spPr>
          <a:xfrm>
            <a:off x="4437098" y="-524794"/>
            <a:ext cx="3292444" cy="3292442"/>
          </a:xfrm>
          <a:prstGeom prst="ellipse">
            <a:avLst/>
          </a:prstGeom>
          <a:noFill/>
          <a:ln w="9525">
            <a:gradFill>
              <a:gsLst>
                <a:gs pos="50000">
                  <a:srgbClr val="0886CC"/>
                </a:gs>
                <a:gs pos="24000">
                  <a:schemeClr val="accent1">
                    <a:alpha val="0"/>
                  </a:schemeClr>
                </a:gs>
                <a:gs pos="73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106" name="任意多边形: 形状 105"/>
          <p:cNvSpPr/>
          <p:nvPr/>
        </p:nvSpPr>
        <p:spPr>
          <a:xfrm>
            <a:off x="3302021" y="927573"/>
            <a:ext cx="993173" cy="387709"/>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noFill/>
          <a:ln w="6350">
            <a:gradFill flip="none" rotWithShape="1">
              <a:gsLst>
                <a:gs pos="54000">
                  <a:srgbClr val="0886CC"/>
                </a:gs>
                <a:gs pos="0">
                  <a:schemeClr val="accent1">
                    <a:alpha val="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阿里巴巴普惠体 R" panose="00020600040101010101" pitchFamily="18" charset="-122"/>
              <a:cs typeface="+mn-cs"/>
            </a:endParaRPr>
          </a:p>
        </p:txBody>
      </p:sp>
      <p:sp>
        <p:nvSpPr>
          <p:cNvPr id="107" name="任意多边形: 形状 106"/>
          <p:cNvSpPr/>
          <p:nvPr/>
        </p:nvSpPr>
        <p:spPr>
          <a:xfrm flipH="1">
            <a:off x="7871446" y="927573"/>
            <a:ext cx="993173" cy="387709"/>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noFill/>
          <a:ln w="6350">
            <a:gradFill flip="none" rotWithShape="1">
              <a:gsLst>
                <a:gs pos="54000">
                  <a:srgbClr val="0886CC"/>
                </a:gs>
                <a:gs pos="0">
                  <a:schemeClr val="accent1">
                    <a:alpha val="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阿里巴巴普惠体 R" panose="00020600040101010101" pitchFamily="18" charset="-122"/>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6832"/>
            <a:ext cx="10515600" cy="540341"/>
          </a:xfrm>
        </p:spPr>
        <p:txBody>
          <a:bodyPr/>
          <a:lstStyle/>
          <a:p>
            <a:r>
              <a:rPr lang="zh-CN" altLang="en-US"/>
              <a:t>自监督预训练数据集：</a:t>
            </a:r>
            <a:endParaRPr lang="zh-CN" altLang="en-US" dirty="0"/>
          </a:p>
        </p:txBody>
      </p:sp>
      <p:sp>
        <p:nvSpPr>
          <p:cNvPr id="2" name="文本框 1"/>
          <p:cNvSpPr txBox="1"/>
          <p:nvPr/>
        </p:nvSpPr>
        <p:spPr>
          <a:xfrm>
            <a:off x="838200" y="1085394"/>
            <a:ext cx="9982200" cy="1754326"/>
          </a:xfrm>
          <a:prstGeom prst="rect">
            <a:avLst/>
          </a:prstGeom>
          <a:noFill/>
        </p:spPr>
        <p:txBody>
          <a:bodyPr wrap="square" rtlCol="0">
            <a:spAutoFit/>
          </a:bodyPr>
          <a:lstStyle/>
          <a:p>
            <a:r>
              <a:rPr lang="en-US" altLang="zh-CN" sz="2800" dirty="0">
                <a:solidFill>
                  <a:schemeClr val="bg1"/>
                </a:solidFill>
              </a:rPr>
              <a:t>NWPU_VHR-10_dataset</a:t>
            </a:r>
            <a:r>
              <a:rPr lang="zh-CN" altLang="en-US" sz="2800" dirty="0">
                <a:solidFill>
                  <a:schemeClr val="bg1"/>
                </a:solidFill>
              </a:rPr>
              <a:t>数据集介绍</a:t>
            </a:r>
            <a:endParaRPr lang="en-US" altLang="zh-CN" sz="2800" dirty="0">
              <a:solidFill>
                <a:schemeClr val="bg1"/>
              </a:solidFill>
            </a:endParaRPr>
          </a:p>
          <a:p>
            <a:r>
              <a:rPr lang="en-US" altLang="zh-CN" sz="2000" dirty="0">
                <a:solidFill>
                  <a:schemeClr val="bg1"/>
                </a:solidFill>
              </a:rPr>
              <a:t>NWPU VHR-10</a:t>
            </a:r>
            <a:r>
              <a:rPr lang="zh-CN" altLang="zh-CN" sz="2000" dirty="0">
                <a:solidFill>
                  <a:schemeClr val="bg1"/>
                </a:solidFill>
              </a:rPr>
              <a:t>数据集是一个公开的</a:t>
            </a:r>
            <a:r>
              <a:rPr lang="en-US" altLang="zh-CN" sz="2000" dirty="0">
                <a:solidFill>
                  <a:schemeClr val="bg1"/>
                </a:solidFill>
              </a:rPr>
              <a:t>10</a:t>
            </a:r>
            <a:r>
              <a:rPr lang="zh-CN" altLang="zh-CN" sz="2000" dirty="0">
                <a:solidFill>
                  <a:schemeClr val="bg1"/>
                </a:solidFill>
              </a:rPr>
              <a:t>级地理空间物体检测数据集，仅用于研究目的。这十类物体是飞机，船舶，储罐，</a:t>
            </a:r>
            <a:r>
              <a:rPr lang="en-US" altLang="zh-CN" sz="2000" dirty="0" err="1">
                <a:solidFill>
                  <a:schemeClr val="bg1"/>
                </a:solidFill>
              </a:rPr>
              <a:t>baseballdiamond</a:t>
            </a:r>
            <a:r>
              <a:rPr lang="zh-CN" altLang="zh-CN" sz="2000" dirty="0">
                <a:solidFill>
                  <a:schemeClr val="bg1"/>
                </a:solidFill>
              </a:rPr>
              <a:t>，网球场，篮球场，地面轨道场，港口，桥梁和车辆。该数据集包含</a:t>
            </a:r>
            <a:r>
              <a:rPr lang="en-US" altLang="zh-CN" sz="2000" dirty="0">
                <a:solidFill>
                  <a:schemeClr val="bg1"/>
                </a:solidFill>
              </a:rPr>
              <a:t>800</a:t>
            </a:r>
            <a:r>
              <a:rPr lang="zh-CN" altLang="zh-CN" sz="2000" dirty="0">
                <a:solidFill>
                  <a:schemeClr val="bg1"/>
                </a:solidFill>
              </a:rPr>
              <a:t>个非常高分辨率（</a:t>
            </a:r>
            <a:r>
              <a:rPr lang="en-US" altLang="zh-CN" sz="2000" dirty="0">
                <a:solidFill>
                  <a:schemeClr val="bg1"/>
                </a:solidFill>
              </a:rPr>
              <a:t>VHR</a:t>
            </a:r>
            <a:r>
              <a:rPr lang="zh-CN" altLang="zh-CN" sz="2000" dirty="0">
                <a:solidFill>
                  <a:schemeClr val="bg1"/>
                </a:solidFill>
              </a:rPr>
              <a:t>）的遥感图像，图像源自</a:t>
            </a:r>
            <a:r>
              <a:rPr lang="en-US" altLang="zh-CN" sz="2000" dirty="0">
                <a:solidFill>
                  <a:schemeClr val="bg1"/>
                </a:solidFill>
              </a:rPr>
              <a:t>Google Earth</a:t>
            </a:r>
            <a:r>
              <a:rPr lang="zh-CN" altLang="zh-CN" sz="2000" dirty="0">
                <a:solidFill>
                  <a:schemeClr val="bg1"/>
                </a:solidFill>
              </a:rPr>
              <a:t>和</a:t>
            </a:r>
            <a:r>
              <a:rPr lang="en-US" altLang="zh-CN" sz="2000" dirty="0">
                <a:solidFill>
                  <a:schemeClr val="bg1"/>
                </a:solidFill>
              </a:rPr>
              <a:t>Vaihingen</a:t>
            </a:r>
            <a:r>
              <a:rPr lang="zh-CN" altLang="zh-CN" sz="2000" dirty="0">
                <a:solidFill>
                  <a:schemeClr val="bg1"/>
                </a:solidFill>
              </a:rPr>
              <a:t>数据集，由专家手动注释。</a:t>
            </a:r>
            <a:endParaRPr lang="en-US" altLang="zh-CN" sz="2000" dirty="0">
              <a:solidFill>
                <a:schemeClr val="bg1"/>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97941"/>
            <a:ext cx="3572545" cy="2380297"/>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3997" y="3438607"/>
            <a:ext cx="3931603" cy="2333999"/>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0069" y="3752098"/>
            <a:ext cx="4051842" cy="271907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6832"/>
            <a:ext cx="10515600" cy="540341"/>
          </a:xfrm>
        </p:spPr>
        <p:txBody>
          <a:bodyPr/>
          <a:lstStyle/>
          <a:p>
            <a:r>
              <a:rPr lang="zh-CN" altLang="en-US"/>
              <a:t>自监督预训练数据集：</a:t>
            </a:r>
            <a:endParaRPr lang="zh-CN" altLang="en-US" dirty="0"/>
          </a:p>
        </p:txBody>
      </p:sp>
      <p:sp>
        <p:nvSpPr>
          <p:cNvPr id="2" name="文本框 1"/>
          <p:cNvSpPr txBox="1"/>
          <p:nvPr/>
        </p:nvSpPr>
        <p:spPr>
          <a:xfrm>
            <a:off x="838200" y="1004114"/>
            <a:ext cx="9982200" cy="2677656"/>
          </a:xfrm>
          <a:prstGeom prst="rect">
            <a:avLst/>
          </a:prstGeom>
          <a:noFill/>
        </p:spPr>
        <p:txBody>
          <a:bodyPr wrap="square" rtlCol="0">
            <a:spAutoFit/>
          </a:bodyPr>
          <a:lstStyle/>
          <a:p>
            <a:r>
              <a:rPr lang="en-US" altLang="zh-CN" sz="2800" dirty="0">
                <a:solidFill>
                  <a:schemeClr val="bg1"/>
                </a:solidFill>
              </a:rPr>
              <a:t>NWPU-RESISC_45</a:t>
            </a:r>
            <a:r>
              <a:rPr lang="zh-CN" altLang="en-US" sz="2800" dirty="0">
                <a:solidFill>
                  <a:schemeClr val="bg1"/>
                </a:solidFill>
              </a:rPr>
              <a:t>数据集介绍</a:t>
            </a:r>
            <a:endParaRPr lang="en-US" altLang="zh-CN" sz="2800" dirty="0">
              <a:solidFill>
                <a:schemeClr val="bg1"/>
              </a:solidFill>
            </a:endParaRPr>
          </a:p>
          <a:p>
            <a:r>
              <a:rPr lang="en-US" altLang="zh-CN" sz="2000" dirty="0">
                <a:solidFill>
                  <a:schemeClr val="bg1"/>
                </a:solidFill>
              </a:rPr>
              <a:t>NWPU-RESISC45 Dataset </a:t>
            </a:r>
            <a:r>
              <a:rPr lang="zh-CN" altLang="zh-CN" sz="2000" dirty="0">
                <a:solidFill>
                  <a:schemeClr val="bg1"/>
                </a:solidFill>
              </a:rPr>
              <a:t>是由西北工业大学创建的遥感图像场景分类可用基准，该数据集包含像素大小为</a:t>
            </a:r>
            <a:r>
              <a:rPr lang="en-US" altLang="zh-CN" sz="2000" dirty="0">
                <a:solidFill>
                  <a:schemeClr val="bg1"/>
                </a:solidFill>
              </a:rPr>
              <a:t> 256*256 </a:t>
            </a:r>
            <a:r>
              <a:rPr lang="zh-CN" altLang="zh-CN" sz="2000" dirty="0">
                <a:solidFill>
                  <a:schemeClr val="bg1"/>
                </a:solidFill>
              </a:rPr>
              <a:t>共计</a:t>
            </a:r>
            <a:r>
              <a:rPr lang="en-US" altLang="zh-CN" sz="2000" dirty="0">
                <a:solidFill>
                  <a:schemeClr val="bg1"/>
                </a:solidFill>
              </a:rPr>
              <a:t> 31500 </a:t>
            </a:r>
            <a:r>
              <a:rPr lang="zh-CN" altLang="zh-CN" sz="2000" dirty="0">
                <a:solidFill>
                  <a:schemeClr val="bg1"/>
                </a:solidFill>
              </a:rPr>
              <a:t>张图像，涵盖</a:t>
            </a:r>
            <a:r>
              <a:rPr lang="en-US" altLang="zh-CN" sz="2000" dirty="0">
                <a:solidFill>
                  <a:schemeClr val="bg1"/>
                </a:solidFill>
              </a:rPr>
              <a:t> 45 </a:t>
            </a:r>
            <a:r>
              <a:rPr lang="zh-CN" altLang="zh-CN" sz="2000" dirty="0">
                <a:solidFill>
                  <a:schemeClr val="bg1"/>
                </a:solidFill>
              </a:rPr>
              <a:t>个场景类别，其中每个类别有</a:t>
            </a:r>
            <a:r>
              <a:rPr lang="en-US" altLang="zh-CN" sz="2000" dirty="0">
                <a:solidFill>
                  <a:schemeClr val="bg1"/>
                </a:solidFill>
              </a:rPr>
              <a:t> 700 </a:t>
            </a:r>
            <a:r>
              <a:rPr lang="zh-CN" altLang="zh-CN" sz="2000" dirty="0">
                <a:solidFill>
                  <a:schemeClr val="bg1"/>
                </a:solidFill>
              </a:rPr>
              <a:t>张图像。这</a:t>
            </a:r>
            <a:r>
              <a:rPr lang="en-US" altLang="zh-CN" sz="2000" dirty="0">
                <a:solidFill>
                  <a:schemeClr val="bg1"/>
                </a:solidFill>
              </a:rPr>
              <a:t> 45 </a:t>
            </a:r>
            <a:r>
              <a:rPr lang="zh-CN" altLang="zh-CN" sz="2000" dirty="0">
                <a:solidFill>
                  <a:schemeClr val="bg1"/>
                </a:solidFill>
              </a:rPr>
              <a:t>个场景类别包括飞机、机场、棒球场、篮球场、海滩、桥梁、丛林、教堂、圆形农田、云、商业区、密集住宅、沙漠、森林、高速公路、高尔夫球场、地面田径、港口、工业地区、交叉口、岛、湖、草地、中型住宅、移动房屋公园、山、立交桥、宫、停车场、铁路、火车站、矩形农田、河、环形交通枢纽、跑道、海、船舶、雪山、稀疏住宅、体育场、储水箱、网球场、露台、火力发电站和湿地。</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957320"/>
            <a:ext cx="2438400" cy="243840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8800" y="3976888"/>
            <a:ext cx="2438400" cy="2438400"/>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9400" y="3957320"/>
            <a:ext cx="2438400" cy="24384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9236"/>
            <a:ext cx="10515600" cy="535531"/>
          </a:xfrm>
        </p:spPr>
        <p:txBody>
          <a:bodyPr/>
          <a:lstStyle/>
          <a:p>
            <a:r>
              <a:rPr lang="zh-CN" altLang="en-US">
                <a:gradFill flip="none" rotWithShape="1">
                  <a:gsLst>
                    <a:gs pos="0">
                      <a:schemeClr val="bg1"/>
                    </a:gs>
                    <a:gs pos="100000">
                      <a:schemeClr val="accent2"/>
                    </a:gs>
                  </a:gsLst>
                  <a:lin ang="2700000" scaled="1"/>
                  <a:tileRect/>
                </a:gradFill>
              </a:rPr>
              <a:t>研究成果概述：自监督实验</a:t>
            </a:r>
            <a:endParaRPr lang="zh-CN" altLang="en-US" dirty="0"/>
          </a:p>
        </p:txBody>
      </p:sp>
      <p:pic>
        <p:nvPicPr>
          <p:cNvPr id="4" name="图片 3"/>
          <p:cNvPicPr>
            <a:picLocks noChangeAspect="1"/>
          </p:cNvPicPr>
          <p:nvPr/>
        </p:nvPicPr>
        <p:blipFill>
          <a:blip r:embed="rId3"/>
          <a:stretch>
            <a:fillRect/>
          </a:stretch>
        </p:blipFill>
        <p:spPr>
          <a:xfrm>
            <a:off x="86360" y="1893570"/>
            <a:ext cx="11883390" cy="27959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9236"/>
            <a:ext cx="10515600" cy="535531"/>
          </a:xfrm>
        </p:spPr>
        <p:txBody>
          <a:bodyPr/>
          <a:lstStyle/>
          <a:p>
            <a:r>
              <a:rPr lang="zh-CN" altLang="en-US">
                <a:gradFill flip="none" rotWithShape="1">
                  <a:gsLst>
                    <a:gs pos="0">
                      <a:schemeClr val="bg1"/>
                    </a:gs>
                    <a:gs pos="100000">
                      <a:schemeClr val="accent2"/>
                    </a:gs>
                  </a:gsLst>
                  <a:lin ang="2700000" scaled="1"/>
                  <a:tileRect/>
                </a:gradFill>
              </a:rPr>
              <a:t>研究成果概述：</a:t>
            </a:r>
            <a:r>
              <a:rPr lang="en-US" altLang="zh-CN">
                <a:gradFill flip="none" rotWithShape="1">
                  <a:gsLst>
                    <a:gs pos="0">
                      <a:schemeClr val="bg1"/>
                    </a:gs>
                    <a:gs pos="100000">
                      <a:schemeClr val="accent2"/>
                    </a:gs>
                  </a:gsLst>
                  <a:lin ang="2700000" scaled="1"/>
                  <a:tileRect/>
                </a:gradFill>
              </a:rPr>
              <a:t>DSM+swin </a:t>
            </a:r>
            <a:r>
              <a:rPr lang="zh-CN" altLang="en-US">
                <a:gradFill flip="none" rotWithShape="1">
                  <a:gsLst>
                    <a:gs pos="0">
                      <a:schemeClr val="bg1"/>
                    </a:gs>
                    <a:gs pos="100000">
                      <a:schemeClr val="accent2"/>
                    </a:gs>
                  </a:gsLst>
                  <a:lin ang="2700000" scaled="1"/>
                  <a:tileRect/>
                </a:gradFill>
              </a:rPr>
              <a:t>实验</a:t>
            </a:r>
            <a:endParaRPr lang="zh-CN" altLang="en-US" dirty="0"/>
          </a:p>
        </p:txBody>
      </p:sp>
      <p:pic>
        <p:nvPicPr>
          <p:cNvPr id="4" name="图片 3"/>
          <p:cNvPicPr>
            <a:picLocks noChangeAspect="1"/>
          </p:cNvPicPr>
          <p:nvPr/>
        </p:nvPicPr>
        <p:blipFill>
          <a:blip r:embed="rId3"/>
          <a:stretch>
            <a:fillRect/>
          </a:stretch>
        </p:blipFill>
        <p:spPr>
          <a:xfrm>
            <a:off x="624840" y="2175510"/>
            <a:ext cx="10942320" cy="250698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9236"/>
            <a:ext cx="10515600" cy="535531"/>
          </a:xfrm>
        </p:spPr>
        <p:txBody>
          <a:bodyPr/>
          <a:lstStyle/>
          <a:p>
            <a:r>
              <a:rPr lang="zh-CN" altLang="en-US">
                <a:gradFill flip="none" rotWithShape="1">
                  <a:gsLst>
                    <a:gs pos="0">
                      <a:schemeClr val="bg1"/>
                    </a:gs>
                    <a:gs pos="100000">
                      <a:schemeClr val="accent2"/>
                    </a:gs>
                  </a:gsLst>
                  <a:lin ang="2700000" scaled="1"/>
                  <a:tileRect/>
                </a:gradFill>
              </a:rPr>
              <a:t>研究成果概述：</a:t>
            </a:r>
            <a:r>
              <a:rPr lang="en-US" altLang="zh-CN">
                <a:gradFill flip="none" rotWithShape="1">
                  <a:gsLst>
                    <a:gs pos="0">
                      <a:schemeClr val="bg1"/>
                    </a:gs>
                    <a:gs pos="100000">
                      <a:schemeClr val="accent2"/>
                    </a:gs>
                  </a:gsLst>
                  <a:lin ang="2700000" scaled="1"/>
                  <a:tileRect/>
                </a:gradFill>
              </a:rPr>
              <a:t>Transformer</a:t>
            </a:r>
            <a:r>
              <a:rPr lang="zh-CN" altLang="en-US">
                <a:gradFill flip="none" rotWithShape="1">
                  <a:gsLst>
                    <a:gs pos="0">
                      <a:schemeClr val="bg1"/>
                    </a:gs>
                    <a:gs pos="100000">
                      <a:schemeClr val="accent2"/>
                    </a:gs>
                  </a:gsLst>
                  <a:lin ang="2700000" scaled="1"/>
                  <a:tileRect/>
                </a:gradFill>
              </a:rPr>
              <a:t>实验</a:t>
            </a:r>
            <a:endParaRPr lang="zh-CN" altLang="en-US" dirty="0"/>
          </a:p>
        </p:txBody>
      </p:sp>
      <p:sp>
        <p:nvSpPr>
          <p:cNvPr id="2" name="文本框 1"/>
          <p:cNvSpPr txBox="1"/>
          <p:nvPr/>
        </p:nvSpPr>
        <p:spPr>
          <a:xfrm>
            <a:off x="744220" y="1259880"/>
            <a:ext cx="10703560" cy="2246769"/>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本小组主要对最近火热的</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transformer</a:t>
            </a:r>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算法进行了学习，并对他们在卫星遥感图像上的语义分割功能进行了尝试</a:t>
            </a:r>
            <a:endPar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如下表所示，本小组一共尝试了五种</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transformer</a:t>
            </a:r>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算法，它们在</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Potsdam</a:t>
            </a:r>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数据集上性能如下：</a:t>
            </a:r>
            <a:endPar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endParaRPr lang="en-US" altLang="zh-CN" sz="2800" dirty="0">
              <a:solidFill>
                <a:schemeClr val="bg1"/>
              </a:solidFill>
              <a:latin typeface="Arial" panose="020B0604020202020204" pitchFamily="34" charset="0"/>
              <a:cs typeface="Arial" panose="020B0604020202020204" pitchFamily="34" charset="0"/>
            </a:endParaRPr>
          </a:p>
        </p:txBody>
      </p:sp>
      <p:pic>
        <p:nvPicPr>
          <p:cNvPr id="4" name="图片 3"/>
          <p:cNvPicPr/>
          <p:nvPr/>
        </p:nvPicPr>
        <p:blipFill>
          <a:blip r:embed="rId3"/>
          <a:stretch>
            <a:fillRect/>
          </a:stretch>
        </p:blipFill>
        <p:spPr>
          <a:xfrm>
            <a:off x="513389" y="3425369"/>
            <a:ext cx="11165222" cy="2185246"/>
          </a:xfrm>
          <a:prstGeom prst="rect">
            <a:avLst/>
          </a:prstGeom>
        </p:spPr>
      </p:pic>
      <p:sp>
        <p:nvSpPr>
          <p:cNvPr id="5" name="文本框 4"/>
          <p:cNvSpPr txBox="1"/>
          <p:nvPr/>
        </p:nvSpPr>
        <p:spPr>
          <a:xfrm>
            <a:off x="513389" y="5892800"/>
            <a:ext cx="1168908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注：以上实验均在移动云九天人工智能平台提供的单张</a:t>
            </a:r>
            <a:r>
              <a:rPr lang="en-US" altLang="zh-CN"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Tesla V100 </a:t>
            </a:r>
            <a:r>
              <a:rPr lang="zh-CN" altLang="en-US"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上运行</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9236"/>
            <a:ext cx="10515600" cy="535531"/>
          </a:xfrm>
        </p:spPr>
        <p:txBody>
          <a:bodyPr/>
          <a:lstStyle/>
          <a:p>
            <a:r>
              <a:rPr lang="zh-CN" altLang="en-US">
                <a:gradFill flip="none" rotWithShape="1">
                  <a:gsLst>
                    <a:gs pos="0">
                      <a:schemeClr val="bg1"/>
                    </a:gs>
                    <a:gs pos="100000">
                      <a:schemeClr val="accent2"/>
                    </a:gs>
                  </a:gsLst>
                  <a:lin ang="2700000" scaled="1"/>
                  <a:tileRect/>
                </a:gradFill>
              </a:rPr>
              <a:t>研究</a:t>
            </a:r>
            <a:r>
              <a:rPr lang="zh-CN" altLang="en-US" dirty="0">
                <a:gradFill flip="none" rotWithShape="1">
                  <a:gsLst>
                    <a:gs pos="0">
                      <a:schemeClr val="bg1"/>
                    </a:gs>
                    <a:gs pos="100000">
                      <a:schemeClr val="accent2"/>
                    </a:gs>
                  </a:gsLst>
                  <a:lin ang="2700000" scaled="1"/>
                  <a:tileRect/>
                </a:gradFill>
              </a:rPr>
              <a:t>成果概述</a:t>
            </a:r>
            <a:endParaRPr lang="zh-CN" altLang="en-US" dirty="0"/>
          </a:p>
        </p:txBody>
      </p:sp>
      <p:sp>
        <p:nvSpPr>
          <p:cNvPr id="6" name="文本框 5"/>
          <p:cNvSpPr txBox="1"/>
          <p:nvPr/>
        </p:nvSpPr>
        <p:spPr>
          <a:xfrm>
            <a:off x="762747" y="924974"/>
            <a:ext cx="11353800" cy="1077218"/>
          </a:xfrm>
          <a:prstGeom prst="rect">
            <a:avLst/>
          </a:prstGeom>
          <a:noFill/>
        </p:spPr>
        <p:txBody>
          <a:bodyPr wrap="square" rtlCol="0">
            <a:spAutoFit/>
          </a:bodyPr>
          <a:lstStyle/>
          <a:p>
            <a:r>
              <a:rPr lang="en-US" altLang="zh-CN" sz="360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rPr>
              <a:t>Segmentor</a:t>
            </a:r>
            <a:r>
              <a:rPr lang="en-US" altLang="zh-CN" sz="36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-small</a:t>
            </a:r>
          </a:p>
          <a:p>
            <a:r>
              <a:rPr lang="zh-CN"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在</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Potsdam</a:t>
            </a:r>
            <a:r>
              <a:rPr lang="zh-CN"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数据集上训练了</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96</a:t>
            </a:r>
            <a:r>
              <a:rPr lang="zh-CN"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个</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epoch</a:t>
            </a:r>
            <a:r>
              <a:rPr lang="zh-CN"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80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rPr>
              <a:t>mIoU</a:t>
            </a:r>
            <a:r>
              <a:rPr lang="zh-CN"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为</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73.72</a:t>
            </a:r>
            <a:r>
              <a:rPr lang="zh-CN"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OA</a:t>
            </a:r>
            <a:r>
              <a:rPr lang="zh-CN"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为</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88.51</a:t>
            </a:r>
          </a:p>
        </p:txBody>
      </p:sp>
      <p:graphicFrame>
        <p:nvGraphicFramePr>
          <p:cNvPr id="8" name="表格 7"/>
          <p:cNvGraphicFramePr>
            <a:graphicFrameLocks noGrp="1"/>
          </p:cNvGraphicFramePr>
          <p:nvPr/>
        </p:nvGraphicFramePr>
        <p:xfrm>
          <a:off x="838200" y="2002192"/>
          <a:ext cx="11030174" cy="867808"/>
        </p:xfrm>
        <a:graphic>
          <a:graphicData uri="http://schemas.openxmlformats.org/drawingml/2006/table">
            <a:tbl>
              <a:tblPr>
                <a:tableStyleId>{5C22544A-7EE6-4342-B048-85BDC9FD1C3A}</a:tableStyleId>
              </a:tblPr>
              <a:tblGrid>
                <a:gridCol w="1176170">
                  <a:extLst>
                    <a:ext uri="{9D8B030D-6E8A-4147-A177-3AD203B41FA5}">
                      <a16:colId xmlns:a16="http://schemas.microsoft.com/office/drawing/2014/main" val="20000"/>
                    </a:ext>
                  </a:extLst>
                </a:gridCol>
                <a:gridCol w="1534758">
                  <a:extLst>
                    <a:ext uri="{9D8B030D-6E8A-4147-A177-3AD203B41FA5}">
                      <a16:colId xmlns:a16="http://schemas.microsoft.com/office/drawing/2014/main" val="20001"/>
                    </a:ext>
                  </a:extLst>
                </a:gridCol>
                <a:gridCol w="1061421">
                  <a:extLst>
                    <a:ext uri="{9D8B030D-6E8A-4147-A177-3AD203B41FA5}">
                      <a16:colId xmlns:a16="http://schemas.microsoft.com/office/drawing/2014/main" val="20002"/>
                    </a:ext>
                  </a:extLst>
                </a:gridCol>
                <a:gridCol w="917986">
                  <a:extLst>
                    <a:ext uri="{9D8B030D-6E8A-4147-A177-3AD203B41FA5}">
                      <a16:colId xmlns:a16="http://schemas.microsoft.com/office/drawing/2014/main" val="20003"/>
                    </a:ext>
                  </a:extLst>
                </a:gridCol>
                <a:gridCol w="846268">
                  <a:extLst>
                    <a:ext uri="{9D8B030D-6E8A-4147-A177-3AD203B41FA5}">
                      <a16:colId xmlns:a16="http://schemas.microsoft.com/office/drawing/2014/main" val="20004"/>
                    </a:ext>
                  </a:extLst>
                </a:gridCol>
                <a:gridCol w="917986">
                  <a:extLst>
                    <a:ext uri="{9D8B030D-6E8A-4147-A177-3AD203B41FA5}">
                      <a16:colId xmlns:a16="http://schemas.microsoft.com/office/drawing/2014/main" val="20005"/>
                    </a:ext>
                  </a:extLst>
                </a:gridCol>
                <a:gridCol w="1147482">
                  <a:extLst>
                    <a:ext uri="{9D8B030D-6E8A-4147-A177-3AD203B41FA5}">
                      <a16:colId xmlns:a16="http://schemas.microsoft.com/office/drawing/2014/main" val="20006"/>
                    </a:ext>
                  </a:extLst>
                </a:gridCol>
                <a:gridCol w="1276574">
                  <a:extLst>
                    <a:ext uri="{9D8B030D-6E8A-4147-A177-3AD203B41FA5}">
                      <a16:colId xmlns:a16="http://schemas.microsoft.com/office/drawing/2014/main" val="20007"/>
                    </a:ext>
                  </a:extLst>
                </a:gridCol>
                <a:gridCol w="1219200">
                  <a:extLst>
                    <a:ext uri="{9D8B030D-6E8A-4147-A177-3AD203B41FA5}">
                      <a16:colId xmlns:a16="http://schemas.microsoft.com/office/drawing/2014/main" val="20008"/>
                    </a:ext>
                  </a:extLst>
                </a:gridCol>
                <a:gridCol w="932329">
                  <a:extLst>
                    <a:ext uri="{9D8B030D-6E8A-4147-A177-3AD203B41FA5}">
                      <a16:colId xmlns:a16="http://schemas.microsoft.com/office/drawing/2014/main" val="20009"/>
                    </a:ext>
                  </a:extLst>
                </a:gridCol>
              </a:tblGrid>
              <a:tr h="420977">
                <a:tc>
                  <a:txBody>
                    <a:bodyPr/>
                    <a:lstStyle/>
                    <a:p>
                      <a:pPr algn="ctr" fontAlgn="ctr"/>
                      <a:r>
                        <a:rPr lang="zh-CN" altLang="en-US" sz="1400" u="none" strike="noStrike" dirty="0">
                          <a:effectLst/>
                        </a:rPr>
                        <a:t>实验名称</a:t>
                      </a:r>
                      <a:endParaRPr lang="zh-CN" altLang="en-US" sz="1400" b="1" i="0" u="none" strike="noStrike" dirty="0">
                        <a:solidFill>
                          <a:srgbClr val="000000"/>
                        </a:solidFill>
                        <a:effectLst/>
                        <a:latin typeface="等线" panose="02010600030101010101" charset="-122"/>
                        <a:ea typeface="等线" panose="02010600030101010101" charset="-122"/>
                      </a:endParaRPr>
                    </a:p>
                  </a:txBody>
                  <a:tcPr marL="7184" marR="7184" marT="7184" marB="0" anchor="ctr"/>
                </a:tc>
                <a:tc>
                  <a:txBody>
                    <a:bodyPr/>
                    <a:lstStyle/>
                    <a:p>
                      <a:pPr algn="ctr" fontAlgn="ctr"/>
                      <a:r>
                        <a:rPr lang="en-US" sz="1400" u="none" strike="noStrike">
                          <a:effectLst/>
                        </a:rPr>
                        <a:t>Iteration or epoch</a:t>
                      </a:r>
                      <a:endParaRPr lang="en-US" sz="1400" b="1" i="0" u="none" strike="noStrike">
                        <a:solidFill>
                          <a:srgbClr val="000000"/>
                        </a:solidFill>
                        <a:effectLst/>
                        <a:latin typeface="等线" panose="02010600030101010101" charset="-122"/>
                        <a:ea typeface="等线" panose="02010600030101010101" charset="-122"/>
                      </a:endParaRPr>
                    </a:p>
                  </a:txBody>
                  <a:tcPr marL="7184" marR="7184" marT="7184" marB="0" anchor="ctr"/>
                </a:tc>
                <a:tc>
                  <a:txBody>
                    <a:bodyPr/>
                    <a:lstStyle/>
                    <a:p>
                      <a:pPr algn="ctr" fontAlgn="ctr"/>
                      <a:r>
                        <a:rPr lang="zh-CN" altLang="en-US" sz="1400" u="none" strike="noStrike">
                          <a:effectLst/>
                        </a:rPr>
                        <a:t>训练总时长</a:t>
                      </a:r>
                      <a:endParaRPr lang="zh-CN" altLang="en-US" sz="1400" b="1" i="0" u="none" strike="noStrike">
                        <a:solidFill>
                          <a:srgbClr val="000000"/>
                        </a:solidFill>
                        <a:effectLst/>
                        <a:latin typeface="等线" panose="02010600030101010101" charset="-122"/>
                        <a:ea typeface="等线" panose="02010600030101010101" charset="-122"/>
                      </a:endParaRPr>
                    </a:p>
                  </a:txBody>
                  <a:tcPr marL="7184" marR="7184" marT="7184" marB="0" anchor="ctr"/>
                </a:tc>
                <a:tc>
                  <a:txBody>
                    <a:bodyPr/>
                    <a:lstStyle/>
                    <a:p>
                      <a:pPr algn="ctr" fontAlgn="ctr"/>
                      <a:r>
                        <a:rPr lang="en-US" sz="1400" u="none" strike="noStrike">
                          <a:effectLst/>
                        </a:rPr>
                        <a:t>Batch-Size</a:t>
                      </a:r>
                      <a:endParaRPr lang="en-US" sz="1400" b="1" i="0" u="none" strike="noStrike">
                        <a:solidFill>
                          <a:srgbClr val="000000"/>
                        </a:solidFill>
                        <a:effectLst/>
                        <a:latin typeface="等线" panose="02010600030101010101" charset="-122"/>
                        <a:ea typeface="等线" panose="02010600030101010101" charset="-122"/>
                      </a:endParaRPr>
                    </a:p>
                  </a:txBody>
                  <a:tcPr marL="7184" marR="7184" marT="7184" marB="0" anchor="ctr"/>
                </a:tc>
                <a:tc>
                  <a:txBody>
                    <a:bodyPr/>
                    <a:lstStyle/>
                    <a:p>
                      <a:pPr algn="ctr" fontAlgn="ctr"/>
                      <a:r>
                        <a:rPr lang="en-US" sz="1400" u="none" strike="noStrike">
                          <a:effectLst/>
                        </a:rPr>
                        <a:t>Input Size</a:t>
                      </a:r>
                      <a:endParaRPr lang="en-US" sz="1400" b="1" i="0" u="none" strike="noStrike">
                        <a:solidFill>
                          <a:srgbClr val="000000"/>
                        </a:solidFill>
                        <a:effectLst/>
                        <a:latin typeface="等线" panose="02010600030101010101" charset="-122"/>
                        <a:ea typeface="等线" panose="02010600030101010101" charset="-122"/>
                      </a:endParaRPr>
                    </a:p>
                  </a:txBody>
                  <a:tcPr marL="7184" marR="7184" marT="7184" marB="0" anchor="ctr"/>
                </a:tc>
                <a:tc>
                  <a:txBody>
                    <a:bodyPr/>
                    <a:lstStyle/>
                    <a:p>
                      <a:pPr algn="ctr" fontAlgn="ctr"/>
                      <a:r>
                        <a:rPr lang="en-US" sz="1400" u="none" strike="noStrike">
                          <a:effectLst/>
                        </a:rPr>
                        <a:t>OA(</a:t>
                      </a:r>
                      <a:r>
                        <a:rPr lang="zh-CN" altLang="en-US" sz="1400" u="none" strike="noStrike">
                          <a:effectLst/>
                        </a:rPr>
                        <a:t>最高</a:t>
                      </a:r>
                      <a:r>
                        <a:rPr lang="en-US" altLang="zh-CN" sz="1400" u="none" strike="noStrike">
                          <a:effectLst/>
                        </a:rPr>
                        <a:t>)</a:t>
                      </a:r>
                      <a:endParaRPr lang="en-US" altLang="zh-CN" sz="1400" b="1" i="0" u="none" strike="noStrike">
                        <a:solidFill>
                          <a:srgbClr val="000000"/>
                        </a:solidFill>
                        <a:effectLst/>
                        <a:latin typeface="等线" panose="02010600030101010101" charset="-122"/>
                        <a:ea typeface="等线" panose="02010600030101010101" charset="-122"/>
                      </a:endParaRPr>
                    </a:p>
                  </a:txBody>
                  <a:tcPr marL="7184" marR="7184" marT="7184" marB="0" anchor="ctr"/>
                </a:tc>
                <a:tc>
                  <a:txBody>
                    <a:bodyPr/>
                    <a:lstStyle/>
                    <a:p>
                      <a:pPr algn="ctr" fontAlgn="ctr"/>
                      <a:r>
                        <a:rPr lang="en-US" sz="1400" u="none" strike="noStrike">
                          <a:effectLst/>
                        </a:rPr>
                        <a:t>mIoU(</a:t>
                      </a:r>
                      <a:r>
                        <a:rPr lang="zh-CN" altLang="en-US" sz="1400" u="none" strike="noStrike">
                          <a:effectLst/>
                        </a:rPr>
                        <a:t>最高</a:t>
                      </a:r>
                      <a:r>
                        <a:rPr lang="en-US" altLang="zh-CN" sz="1400" u="none" strike="noStrike">
                          <a:effectLst/>
                        </a:rPr>
                        <a:t>)</a:t>
                      </a:r>
                      <a:endParaRPr lang="en-US" altLang="zh-CN" sz="1400" b="1" i="0" u="none" strike="noStrike">
                        <a:solidFill>
                          <a:srgbClr val="000000"/>
                        </a:solidFill>
                        <a:effectLst/>
                        <a:latin typeface="等线" panose="02010600030101010101" charset="-122"/>
                        <a:ea typeface="等线" panose="02010600030101010101" charset="-122"/>
                      </a:endParaRPr>
                    </a:p>
                  </a:txBody>
                  <a:tcPr marL="7184" marR="7184" marT="7184" marB="0" anchor="ctr"/>
                </a:tc>
                <a:tc>
                  <a:txBody>
                    <a:bodyPr/>
                    <a:lstStyle/>
                    <a:p>
                      <a:pPr algn="ctr" fontAlgn="ctr"/>
                      <a:r>
                        <a:rPr lang="en-US" sz="1400" u="none" strike="noStrike">
                          <a:effectLst/>
                        </a:rPr>
                        <a:t>OA(%</a:t>
                      </a:r>
                      <a:r>
                        <a:rPr lang="zh-CN" altLang="en-US" sz="1400" u="none" strike="noStrike">
                          <a:effectLst/>
                        </a:rPr>
                        <a:t>最高</a:t>
                      </a:r>
                      <a:r>
                        <a:rPr lang="en-US" altLang="zh-CN" sz="1400" u="none" strike="noStrike">
                          <a:effectLst/>
                        </a:rPr>
                        <a:t>, </a:t>
                      </a:r>
                      <a:r>
                        <a:rPr lang="en-US" sz="1400" u="none" strike="noStrike">
                          <a:effectLst/>
                        </a:rPr>
                        <a:t>no_boundary)</a:t>
                      </a:r>
                      <a:endParaRPr lang="en-US" sz="1400" b="1" i="0" u="none" strike="noStrike">
                        <a:solidFill>
                          <a:srgbClr val="000000"/>
                        </a:solidFill>
                        <a:effectLst/>
                        <a:latin typeface="等线" panose="02010600030101010101" charset="-122"/>
                        <a:ea typeface="等线" panose="02010600030101010101" charset="-122"/>
                      </a:endParaRPr>
                    </a:p>
                  </a:txBody>
                  <a:tcPr marL="7184" marR="7184" marT="7184" marB="0" anchor="ctr"/>
                </a:tc>
                <a:tc>
                  <a:txBody>
                    <a:bodyPr/>
                    <a:lstStyle/>
                    <a:p>
                      <a:pPr algn="ctr" fontAlgn="ctr"/>
                      <a:r>
                        <a:rPr lang="en-US" sz="1400" u="none" strike="noStrike">
                          <a:effectLst/>
                        </a:rPr>
                        <a:t>mIoU(%</a:t>
                      </a:r>
                      <a:r>
                        <a:rPr lang="zh-CN" altLang="en-US" sz="1400" u="none" strike="noStrike">
                          <a:effectLst/>
                        </a:rPr>
                        <a:t>最高</a:t>
                      </a:r>
                      <a:r>
                        <a:rPr lang="en-US" altLang="zh-CN" sz="1400" u="none" strike="noStrike">
                          <a:effectLst/>
                        </a:rPr>
                        <a:t>, </a:t>
                      </a:r>
                      <a:r>
                        <a:rPr lang="en-US" sz="1400" u="none" strike="noStrike">
                          <a:effectLst/>
                        </a:rPr>
                        <a:t>no_boundary)</a:t>
                      </a:r>
                      <a:endParaRPr lang="en-US" sz="1400" b="1" i="0" u="none" strike="noStrike">
                        <a:solidFill>
                          <a:srgbClr val="000000"/>
                        </a:solidFill>
                        <a:effectLst/>
                        <a:latin typeface="等线" panose="02010600030101010101" charset="-122"/>
                        <a:ea typeface="等线" panose="02010600030101010101" charset="-122"/>
                      </a:endParaRPr>
                    </a:p>
                  </a:txBody>
                  <a:tcPr marL="7184" marR="7184" marT="7184" marB="0" anchor="ctr"/>
                </a:tc>
                <a:tc>
                  <a:txBody>
                    <a:bodyPr/>
                    <a:lstStyle/>
                    <a:p>
                      <a:pPr algn="ctr" fontAlgn="ctr"/>
                      <a:r>
                        <a:rPr lang="zh-CN" altLang="en-US" sz="1400" u="none" strike="noStrike">
                          <a:effectLst/>
                        </a:rPr>
                        <a:t>预训练模型</a:t>
                      </a:r>
                      <a:endParaRPr lang="zh-CN" altLang="en-US" sz="1400" b="1" i="0" u="none" strike="noStrike">
                        <a:solidFill>
                          <a:srgbClr val="000000"/>
                        </a:solidFill>
                        <a:effectLst/>
                        <a:latin typeface="等线" panose="02010600030101010101" charset="-122"/>
                        <a:ea typeface="等线" panose="02010600030101010101" charset="-122"/>
                      </a:endParaRPr>
                    </a:p>
                  </a:txBody>
                  <a:tcPr marL="7184" marR="7184" marT="7184" marB="0" anchor="ctr"/>
                </a:tc>
                <a:extLst>
                  <a:ext uri="{0D108BD9-81ED-4DB2-BD59-A6C34878D82A}">
                    <a16:rowId xmlns:a16="http://schemas.microsoft.com/office/drawing/2014/main" val="10000"/>
                  </a:ext>
                </a:extLst>
              </a:tr>
              <a:tr h="420977">
                <a:tc>
                  <a:txBody>
                    <a:bodyPr/>
                    <a:lstStyle/>
                    <a:p>
                      <a:pPr algn="ctr" fontAlgn="ctr"/>
                      <a:r>
                        <a:rPr lang="en-US" sz="1400" u="none" strike="noStrike">
                          <a:effectLst/>
                        </a:rPr>
                        <a:t>Segmenter-small</a:t>
                      </a:r>
                      <a:endParaRPr lang="en-US" sz="1400" b="1" i="0" u="none" strike="noStrike">
                        <a:solidFill>
                          <a:srgbClr val="000000"/>
                        </a:solidFill>
                        <a:effectLst/>
                        <a:latin typeface="等线" panose="02010600030101010101" charset="-122"/>
                        <a:ea typeface="等线" panose="02010600030101010101" charset="-122"/>
                      </a:endParaRPr>
                    </a:p>
                  </a:txBody>
                  <a:tcPr marL="7184" marR="7184" marT="7184" marB="0" anchor="ctr"/>
                </a:tc>
                <a:tc>
                  <a:txBody>
                    <a:bodyPr/>
                    <a:lstStyle/>
                    <a:p>
                      <a:pPr algn="ctr" fontAlgn="ctr"/>
                      <a:r>
                        <a:rPr lang="en-US" sz="1400" u="none" strike="noStrike">
                          <a:effectLst/>
                        </a:rPr>
                        <a:t>96epoch</a:t>
                      </a:r>
                      <a:endParaRPr lang="en-US" sz="1400" b="0" i="0" u="none" strike="noStrike">
                        <a:solidFill>
                          <a:srgbClr val="000000"/>
                        </a:solidFill>
                        <a:effectLst/>
                        <a:latin typeface="等线" panose="02010600030101010101" charset="-122"/>
                        <a:ea typeface="等线" panose="02010600030101010101" charset="-122"/>
                      </a:endParaRPr>
                    </a:p>
                  </a:txBody>
                  <a:tcPr marL="7184" marR="7184" marT="7184" marB="0" anchor="ctr"/>
                </a:tc>
                <a:tc>
                  <a:txBody>
                    <a:bodyPr/>
                    <a:lstStyle/>
                    <a:p>
                      <a:pPr algn="ctr" fontAlgn="ctr"/>
                      <a:r>
                        <a:rPr lang="en-US" sz="1400" u="none" strike="noStrike" dirty="0">
                          <a:effectLst/>
                        </a:rPr>
                        <a:t>5h</a:t>
                      </a:r>
                      <a:endParaRPr lang="en-US" sz="1400" b="0" i="0" u="none" strike="noStrike" dirty="0">
                        <a:solidFill>
                          <a:srgbClr val="000000"/>
                        </a:solidFill>
                        <a:effectLst/>
                        <a:latin typeface="等线" panose="02010600030101010101" charset="-122"/>
                        <a:ea typeface="等线" panose="02010600030101010101" charset="-122"/>
                      </a:endParaRPr>
                    </a:p>
                  </a:txBody>
                  <a:tcPr marL="7184" marR="7184" marT="7184" marB="0" anchor="ctr"/>
                </a:tc>
                <a:tc>
                  <a:txBody>
                    <a:bodyPr/>
                    <a:lstStyle/>
                    <a:p>
                      <a:pPr algn="ctr" fontAlgn="ctr"/>
                      <a:r>
                        <a:rPr lang="en-US" altLang="zh-CN" sz="1400" u="none" strike="noStrike" dirty="0">
                          <a:effectLst/>
                        </a:rPr>
                        <a:t>8</a:t>
                      </a:r>
                      <a:endParaRPr lang="en-US" altLang="zh-CN" sz="1400" b="0" i="0" u="none" strike="noStrike" dirty="0">
                        <a:solidFill>
                          <a:srgbClr val="000000"/>
                        </a:solidFill>
                        <a:effectLst/>
                        <a:latin typeface="等线" panose="02010600030101010101" charset="-122"/>
                        <a:ea typeface="等线" panose="02010600030101010101" charset="-122"/>
                      </a:endParaRPr>
                    </a:p>
                  </a:txBody>
                  <a:tcPr marL="7184" marR="7184" marT="7184" marB="0" anchor="ctr"/>
                </a:tc>
                <a:tc>
                  <a:txBody>
                    <a:bodyPr/>
                    <a:lstStyle/>
                    <a:p>
                      <a:pPr algn="ctr" fontAlgn="ctr"/>
                      <a:r>
                        <a:rPr lang="en-US" altLang="zh-CN" sz="1400" u="none" strike="noStrike">
                          <a:effectLst/>
                        </a:rPr>
                        <a:t>512*512</a:t>
                      </a:r>
                      <a:endParaRPr lang="en-US" altLang="zh-CN" sz="1400" b="0" i="0" u="none" strike="noStrike">
                        <a:solidFill>
                          <a:srgbClr val="000000"/>
                        </a:solidFill>
                        <a:effectLst/>
                        <a:latin typeface="等线" panose="02010600030101010101" charset="-122"/>
                        <a:ea typeface="等线" panose="02010600030101010101" charset="-122"/>
                      </a:endParaRPr>
                    </a:p>
                  </a:txBody>
                  <a:tcPr marL="7184" marR="7184" marT="7184" marB="0" anchor="ctr"/>
                </a:tc>
                <a:tc>
                  <a:txBody>
                    <a:bodyPr/>
                    <a:lstStyle/>
                    <a:p>
                      <a:pPr algn="ctr" fontAlgn="ctr"/>
                      <a:r>
                        <a:rPr lang="en-US" altLang="zh-CN" sz="1400" u="none" strike="noStrike">
                          <a:effectLst/>
                        </a:rPr>
                        <a:t>88.51</a:t>
                      </a:r>
                      <a:endParaRPr lang="en-US" altLang="zh-CN" sz="1400" b="0" i="0" u="none" strike="noStrike">
                        <a:solidFill>
                          <a:srgbClr val="000000"/>
                        </a:solidFill>
                        <a:effectLst/>
                        <a:latin typeface="等线" panose="02010600030101010101" charset="-122"/>
                        <a:ea typeface="等线" panose="02010600030101010101" charset="-122"/>
                      </a:endParaRPr>
                    </a:p>
                  </a:txBody>
                  <a:tcPr marL="7184" marR="7184" marT="7184" marB="0" anchor="ctr"/>
                </a:tc>
                <a:tc>
                  <a:txBody>
                    <a:bodyPr/>
                    <a:lstStyle/>
                    <a:p>
                      <a:pPr algn="ctr" fontAlgn="ctr"/>
                      <a:r>
                        <a:rPr lang="en-US" altLang="zh-CN" sz="1400" u="none" strike="noStrike">
                          <a:effectLst/>
                        </a:rPr>
                        <a:t>73.72</a:t>
                      </a:r>
                      <a:endParaRPr lang="en-US" altLang="zh-CN" sz="1400" b="0" i="0" u="none" strike="noStrike">
                        <a:solidFill>
                          <a:srgbClr val="000000"/>
                        </a:solidFill>
                        <a:effectLst/>
                        <a:latin typeface="等线" panose="02010600030101010101" charset="-122"/>
                        <a:ea typeface="等线" panose="02010600030101010101" charset="-122"/>
                      </a:endParaRPr>
                    </a:p>
                  </a:txBody>
                  <a:tcPr marL="7184" marR="7184" marT="7184" marB="0" anchor="ctr"/>
                </a:tc>
                <a:tc>
                  <a:txBody>
                    <a:bodyPr/>
                    <a:lstStyle/>
                    <a:p>
                      <a:pPr algn="ctr" fontAlgn="ctr"/>
                      <a:r>
                        <a:rPr lang="en-US" altLang="zh-CN" sz="1400" u="none" strike="noStrike">
                          <a:effectLst/>
                        </a:rPr>
                        <a:t>90.88</a:t>
                      </a:r>
                      <a:endParaRPr lang="en-US" altLang="zh-CN" sz="1400" b="0" i="0" u="none" strike="noStrike">
                        <a:solidFill>
                          <a:srgbClr val="000000"/>
                        </a:solidFill>
                        <a:effectLst/>
                        <a:latin typeface="等线" panose="02010600030101010101" charset="-122"/>
                        <a:ea typeface="等线" panose="02010600030101010101" charset="-122"/>
                      </a:endParaRPr>
                    </a:p>
                  </a:txBody>
                  <a:tcPr marL="7184" marR="7184" marT="7184" marB="0" anchor="ctr"/>
                </a:tc>
                <a:tc>
                  <a:txBody>
                    <a:bodyPr/>
                    <a:lstStyle/>
                    <a:p>
                      <a:pPr algn="ctr" fontAlgn="ctr"/>
                      <a:r>
                        <a:rPr lang="en-US" altLang="zh-CN" sz="1400" u="none" strike="noStrike">
                          <a:effectLst/>
                        </a:rPr>
                        <a:t>71.36</a:t>
                      </a:r>
                      <a:endParaRPr lang="en-US" altLang="zh-CN" sz="1400" b="0" i="0" u="none" strike="noStrike">
                        <a:solidFill>
                          <a:srgbClr val="000000"/>
                        </a:solidFill>
                        <a:effectLst/>
                        <a:latin typeface="等线" panose="02010600030101010101" charset="-122"/>
                        <a:ea typeface="等线" panose="02010600030101010101" charset="-122"/>
                      </a:endParaRPr>
                    </a:p>
                  </a:txBody>
                  <a:tcPr marL="7184" marR="7184" marT="7184" marB="0" anchor="ctr"/>
                </a:tc>
                <a:tc>
                  <a:txBody>
                    <a:bodyPr/>
                    <a:lstStyle/>
                    <a:p>
                      <a:pPr algn="ctr" fontAlgn="ctr"/>
                      <a:r>
                        <a:rPr lang="zh-CN" altLang="en-US" sz="1400" u="none" strike="noStrike" dirty="0">
                          <a:effectLst/>
                        </a:rPr>
                        <a:t>有</a:t>
                      </a:r>
                      <a:r>
                        <a:rPr lang="en-US" altLang="zh-CN" sz="1400" u="none" strike="noStrike" dirty="0">
                          <a:effectLst/>
                        </a:rPr>
                        <a:t>(</a:t>
                      </a:r>
                      <a:r>
                        <a:rPr lang="en-US" sz="1400" u="none" strike="noStrike" dirty="0">
                          <a:effectLst/>
                        </a:rPr>
                        <a:t>img-1k)</a:t>
                      </a:r>
                      <a:endParaRPr lang="en-US" sz="1400" b="0" i="0" u="none" strike="noStrike" dirty="0">
                        <a:solidFill>
                          <a:srgbClr val="000000"/>
                        </a:solidFill>
                        <a:effectLst/>
                        <a:latin typeface="等线" panose="02010600030101010101" charset="-122"/>
                        <a:ea typeface="等线" panose="02010600030101010101" charset="-122"/>
                      </a:endParaRPr>
                    </a:p>
                  </a:txBody>
                  <a:tcPr marL="7184" marR="7184" marT="7184" marB="0" anchor="ctr"/>
                </a:tc>
                <a:extLst>
                  <a:ext uri="{0D108BD9-81ED-4DB2-BD59-A6C34878D82A}">
                    <a16:rowId xmlns:a16="http://schemas.microsoft.com/office/drawing/2014/main" val="10001"/>
                  </a:ext>
                </a:extLst>
              </a:tr>
            </a:tbl>
          </a:graphicData>
        </a:graphic>
      </p:graphicFrame>
      <p:pic>
        <p:nvPicPr>
          <p:cNvPr id="9" name="图片 8"/>
          <p:cNvPicPr>
            <a:picLocks noChangeAspect="1"/>
          </p:cNvPicPr>
          <p:nvPr/>
        </p:nvPicPr>
        <p:blipFill>
          <a:blip r:embed="rId3"/>
          <a:stretch>
            <a:fillRect/>
          </a:stretch>
        </p:blipFill>
        <p:spPr>
          <a:xfrm>
            <a:off x="813547" y="3759996"/>
            <a:ext cx="9285493" cy="2678288"/>
          </a:xfrm>
          <a:prstGeom prst="rect">
            <a:avLst/>
          </a:prstGeom>
        </p:spPr>
      </p:pic>
      <p:sp>
        <p:nvSpPr>
          <p:cNvPr id="10" name="文本框 9"/>
          <p:cNvSpPr txBox="1"/>
          <p:nvPr/>
        </p:nvSpPr>
        <p:spPr>
          <a:xfrm>
            <a:off x="762747" y="3118234"/>
            <a:ext cx="9397253"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可视化结果为：</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9236"/>
            <a:ext cx="10515600" cy="535531"/>
          </a:xfrm>
        </p:spPr>
        <p:txBody>
          <a:bodyPr/>
          <a:lstStyle/>
          <a:p>
            <a:r>
              <a:rPr lang="zh-CN" altLang="en-US">
                <a:gradFill flip="none" rotWithShape="1">
                  <a:gsLst>
                    <a:gs pos="0">
                      <a:schemeClr val="bg1"/>
                    </a:gs>
                    <a:gs pos="100000">
                      <a:schemeClr val="accent2"/>
                    </a:gs>
                  </a:gsLst>
                  <a:lin ang="2700000" scaled="1"/>
                  <a:tileRect/>
                </a:gradFill>
              </a:rPr>
              <a:t>研究</a:t>
            </a:r>
            <a:r>
              <a:rPr lang="zh-CN" altLang="en-US" dirty="0">
                <a:gradFill flip="none" rotWithShape="1">
                  <a:gsLst>
                    <a:gs pos="0">
                      <a:schemeClr val="bg1"/>
                    </a:gs>
                    <a:gs pos="100000">
                      <a:schemeClr val="accent2"/>
                    </a:gs>
                  </a:gsLst>
                  <a:lin ang="2700000" scaled="1"/>
                  <a:tileRect/>
                </a:gradFill>
              </a:rPr>
              <a:t>成果概述</a:t>
            </a:r>
            <a:endParaRPr lang="zh-CN" altLang="en-US" dirty="0"/>
          </a:p>
        </p:txBody>
      </p:sp>
      <p:sp>
        <p:nvSpPr>
          <p:cNvPr id="6" name="文本框 5"/>
          <p:cNvSpPr txBox="1"/>
          <p:nvPr/>
        </p:nvSpPr>
        <p:spPr>
          <a:xfrm>
            <a:off x="762747" y="924767"/>
            <a:ext cx="11520693" cy="1077218"/>
          </a:xfrm>
          <a:prstGeom prst="rect">
            <a:avLst/>
          </a:prstGeom>
          <a:noFill/>
        </p:spPr>
        <p:txBody>
          <a:bodyPr wrap="square" rtlCol="0">
            <a:spAutoFit/>
          </a:bodyPr>
          <a:lstStyle/>
          <a:p>
            <a:r>
              <a:rPr lang="en-US" altLang="zh-CN" sz="360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rPr>
              <a:t>BEiT</a:t>
            </a:r>
            <a:r>
              <a:rPr lang="en-US" altLang="zh-CN" sz="36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p>
          <a:p>
            <a:r>
              <a:rPr lang="zh-CN"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在</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Potsdam</a:t>
            </a:r>
            <a:r>
              <a:rPr lang="zh-CN"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数据集上训练了</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44</a:t>
            </a:r>
            <a:r>
              <a:rPr lang="zh-CN"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个</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epoch</a:t>
            </a:r>
            <a:r>
              <a:rPr lang="zh-CN"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80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rPr>
              <a:t>mIoU</a:t>
            </a:r>
            <a:r>
              <a:rPr lang="zh-CN"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为</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76.03</a:t>
            </a:r>
            <a:r>
              <a:rPr lang="zh-CN"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OA</a:t>
            </a:r>
            <a:r>
              <a:rPr lang="zh-CN"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为</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89.55</a:t>
            </a:r>
          </a:p>
        </p:txBody>
      </p:sp>
      <p:sp>
        <p:nvSpPr>
          <p:cNvPr id="10" name="文本框 9"/>
          <p:cNvSpPr txBox="1"/>
          <p:nvPr/>
        </p:nvSpPr>
        <p:spPr>
          <a:xfrm>
            <a:off x="762747" y="3118234"/>
            <a:ext cx="9397253"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可视化结果为：</a:t>
            </a:r>
          </a:p>
        </p:txBody>
      </p:sp>
      <p:graphicFrame>
        <p:nvGraphicFramePr>
          <p:cNvPr id="2" name="表格 1"/>
          <p:cNvGraphicFramePr>
            <a:graphicFrameLocks noGrp="1"/>
          </p:cNvGraphicFramePr>
          <p:nvPr/>
        </p:nvGraphicFramePr>
        <p:xfrm>
          <a:off x="838201" y="2019896"/>
          <a:ext cx="11038840" cy="904352"/>
        </p:xfrm>
        <a:graphic>
          <a:graphicData uri="http://schemas.openxmlformats.org/drawingml/2006/table">
            <a:tbl>
              <a:tblPr>
                <a:tableStyleId>{5C22544A-7EE6-4342-B048-85BDC9FD1C3A}</a:tableStyleId>
              </a:tblPr>
              <a:tblGrid>
                <a:gridCol w="1177094">
                  <a:extLst>
                    <a:ext uri="{9D8B030D-6E8A-4147-A177-3AD203B41FA5}">
                      <a16:colId xmlns:a16="http://schemas.microsoft.com/office/drawing/2014/main" val="20000"/>
                    </a:ext>
                  </a:extLst>
                </a:gridCol>
                <a:gridCol w="1535963">
                  <a:extLst>
                    <a:ext uri="{9D8B030D-6E8A-4147-A177-3AD203B41FA5}">
                      <a16:colId xmlns:a16="http://schemas.microsoft.com/office/drawing/2014/main" val="20001"/>
                    </a:ext>
                  </a:extLst>
                </a:gridCol>
                <a:gridCol w="1062255">
                  <a:extLst>
                    <a:ext uri="{9D8B030D-6E8A-4147-A177-3AD203B41FA5}">
                      <a16:colId xmlns:a16="http://schemas.microsoft.com/office/drawing/2014/main" val="20002"/>
                    </a:ext>
                  </a:extLst>
                </a:gridCol>
                <a:gridCol w="918707">
                  <a:extLst>
                    <a:ext uri="{9D8B030D-6E8A-4147-A177-3AD203B41FA5}">
                      <a16:colId xmlns:a16="http://schemas.microsoft.com/office/drawing/2014/main" val="20003"/>
                    </a:ext>
                  </a:extLst>
                </a:gridCol>
                <a:gridCol w="846933">
                  <a:extLst>
                    <a:ext uri="{9D8B030D-6E8A-4147-A177-3AD203B41FA5}">
                      <a16:colId xmlns:a16="http://schemas.microsoft.com/office/drawing/2014/main" val="20004"/>
                    </a:ext>
                  </a:extLst>
                </a:gridCol>
                <a:gridCol w="918707">
                  <a:extLst>
                    <a:ext uri="{9D8B030D-6E8A-4147-A177-3AD203B41FA5}">
                      <a16:colId xmlns:a16="http://schemas.microsoft.com/office/drawing/2014/main" val="20005"/>
                    </a:ext>
                  </a:extLst>
                </a:gridCol>
                <a:gridCol w="1148384">
                  <a:extLst>
                    <a:ext uri="{9D8B030D-6E8A-4147-A177-3AD203B41FA5}">
                      <a16:colId xmlns:a16="http://schemas.microsoft.com/office/drawing/2014/main" val="20006"/>
                    </a:ext>
                  </a:extLst>
                </a:gridCol>
                <a:gridCol w="1277577">
                  <a:extLst>
                    <a:ext uri="{9D8B030D-6E8A-4147-A177-3AD203B41FA5}">
                      <a16:colId xmlns:a16="http://schemas.microsoft.com/office/drawing/2014/main" val="20007"/>
                    </a:ext>
                  </a:extLst>
                </a:gridCol>
                <a:gridCol w="1220158">
                  <a:extLst>
                    <a:ext uri="{9D8B030D-6E8A-4147-A177-3AD203B41FA5}">
                      <a16:colId xmlns:a16="http://schemas.microsoft.com/office/drawing/2014/main" val="20008"/>
                    </a:ext>
                  </a:extLst>
                </a:gridCol>
                <a:gridCol w="933062">
                  <a:extLst>
                    <a:ext uri="{9D8B030D-6E8A-4147-A177-3AD203B41FA5}">
                      <a16:colId xmlns:a16="http://schemas.microsoft.com/office/drawing/2014/main" val="20009"/>
                    </a:ext>
                  </a:extLst>
                </a:gridCol>
              </a:tblGrid>
              <a:tr h="452176">
                <a:tc>
                  <a:txBody>
                    <a:bodyPr/>
                    <a:lstStyle/>
                    <a:p>
                      <a:pPr algn="ctr" fontAlgn="ctr"/>
                      <a:r>
                        <a:rPr lang="zh-CN" altLang="en-US" sz="1300" u="none" strike="noStrike" dirty="0">
                          <a:effectLst/>
                        </a:rPr>
                        <a:t>实验名称</a:t>
                      </a:r>
                      <a:endParaRPr lang="zh-CN" altLang="en-US" sz="1300" b="1" i="0" u="none" strike="noStrike" dirty="0">
                        <a:solidFill>
                          <a:srgbClr val="000000"/>
                        </a:solidFill>
                        <a:effectLst/>
                        <a:latin typeface="等线" panose="02010600030101010101" charset="-122"/>
                        <a:ea typeface="等线" panose="02010600030101010101" charset="-122"/>
                      </a:endParaRPr>
                    </a:p>
                  </a:txBody>
                  <a:tcPr marL="7177" marR="7177" marT="7177" marB="0" anchor="ctr"/>
                </a:tc>
                <a:tc>
                  <a:txBody>
                    <a:bodyPr/>
                    <a:lstStyle/>
                    <a:p>
                      <a:pPr algn="ctr" fontAlgn="ctr"/>
                      <a:r>
                        <a:rPr lang="en-US" sz="1300" u="none" strike="noStrike" dirty="0">
                          <a:effectLst/>
                        </a:rPr>
                        <a:t>Iteration or epoch</a:t>
                      </a:r>
                      <a:endParaRPr lang="en-US" sz="1300" b="1" i="0" u="none" strike="noStrike" dirty="0">
                        <a:solidFill>
                          <a:srgbClr val="000000"/>
                        </a:solidFill>
                        <a:effectLst/>
                        <a:latin typeface="等线" panose="02010600030101010101" charset="-122"/>
                        <a:ea typeface="等线" panose="02010600030101010101" charset="-122"/>
                      </a:endParaRPr>
                    </a:p>
                  </a:txBody>
                  <a:tcPr marL="7177" marR="7177" marT="7177" marB="0" anchor="ctr"/>
                </a:tc>
                <a:tc>
                  <a:txBody>
                    <a:bodyPr/>
                    <a:lstStyle/>
                    <a:p>
                      <a:pPr algn="ctr" fontAlgn="ctr"/>
                      <a:r>
                        <a:rPr lang="zh-CN" altLang="en-US" sz="1300" u="none" strike="noStrike">
                          <a:effectLst/>
                        </a:rPr>
                        <a:t>训练总时长</a:t>
                      </a:r>
                      <a:endParaRPr lang="zh-CN" altLang="en-US" sz="1300" b="1" i="0" u="none" strike="noStrike">
                        <a:solidFill>
                          <a:srgbClr val="000000"/>
                        </a:solidFill>
                        <a:effectLst/>
                        <a:latin typeface="等线" panose="02010600030101010101" charset="-122"/>
                        <a:ea typeface="等线" panose="02010600030101010101" charset="-122"/>
                      </a:endParaRPr>
                    </a:p>
                  </a:txBody>
                  <a:tcPr marL="7177" marR="7177" marT="7177" marB="0" anchor="ctr"/>
                </a:tc>
                <a:tc>
                  <a:txBody>
                    <a:bodyPr/>
                    <a:lstStyle/>
                    <a:p>
                      <a:pPr algn="ctr" fontAlgn="ctr"/>
                      <a:r>
                        <a:rPr lang="en-US" sz="1300" u="none" strike="noStrike" dirty="0">
                          <a:effectLst/>
                        </a:rPr>
                        <a:t>Batch-Size</a:t>
                      </a:r>
                      <a:endParaRPr lang="en-US" sz="1300" b="1" i="0" u="none" strike="noStrike" dirty="0">
                        <a:solidFill>
                          <a:srgbClr val="000000"/>
                        </a:solidFill>
                        <a:effectLst/>
                        <a:latin typeface="等线" panose="02010600030101010101" charset="-122"/>
                        <a:ea typeface="等线" panose="02010600030101010101" charset="-122"/>
                      </a:endParaRPr>
                    </a:p>
                  </a:txBody>
                  <a:tcPr marL="7177" marR="7177" marT="7177" marB="0" anchor="ctr"/>
                </a:tc>
                <a:tc>
                  <a:txBody>
                    <a:bodyPr/>
                    <a:lstStyle/>
                    <a:p>
                      <a:pPr algn="ctr" fontAlgn="ctr"/>
                      <a:r>
                        <a:rPr lang="en-US" sz="1300" u="none" strike="noStrike">
                          <a:effectLst/>
                        </a:rPr>
                        <a:t>Input Size</a:t>
                      </a:r>
                      <a:endParaRPr lang="en-US" sz="1300" b="1" i="0" u="none" strike="noStrike">
                        <a:solidFill>
                          <a:srgbClr val="000000"/>
                        </a:solidFill>
                        <a:effectLst/>
                        <a:latin typeface="等线" panose="02010600030101010101" charset="-122"/>
                        <a:ea typeface="等线" panose="02010600030101010101" charset="-122"/>
                      </a:endParaRPr>
                    </a:p>
                  </a:txBody>
                  <a:tcPr marL="7177" marR="7177" marT="7177" marB="0" anchor="ctr"/>
                </a:tc>
                <a:tc>
                  <a:txBody>
                    <a:bodyPr/>
                    <a:lstStyle/>
                    <a:p>
                      <a:pPr algn="ctr" fontAlgn="ctr"/>
                      <a:r>
                        <a:rPr lang="en-US" sz="1300" u="none" strike="noStrike">
                          <a:effectLst/>
                        </a:rPr>
                        <a:t>OA(</a:t>
                      </a:r>
                      <a:r>
                        <a:rPr lang="zh-CN" altLang="en-US" sz="1300" u="none" strike="noStrike">
                          <a:effectLst/>
                        </a:rPr>
                        <a:t>最高</a:t>
                      </a:r>
                      <a:r>
                        <a:rPr lang="en-US" altLang="zh-CN" sz="1300" u="none" strike="noStrike">
                          <a:effectLst/>
                        </a:rPr>
                        <a:t>)</a:t>
                      </a:r>
                      <a:endParaRPr lang="en-US" altLang="zh-CN" sz="1300" b="1" i="0" u="none" strike="noStrike">
                        <a:solidFill>
                          <a:srgbClr val="000000"/>
                        </a:solidFill>
                        <a:effectLst/>
                        <a:latin typeface="等线" panose="02010600030101010101" charset="-122"/>
                        <a:ea typeface="等线" panose="02010600030101010101" charset="-122"/>
                      </a:endParaRPr>
                    </a:p>
                  </a:txBody>
                  <a:tcPr marL="7177" marR="7177" marT="7177" marB="0" anchor="ctr"/>
                </a:tc>
                <a:tc>
                  <a:txBody>
                    <a:bodyPr/>
                    <a:lstStyle/>
                    <a:p>
                      <a:pPr algn="ctr" fontAlgn="ctr"/>
                      <a:r>
                        <a:rPr lang="en-US" sz="1300" u="none" strike="noStrike">
                          <a:effectLst/>
                        </a:rPr>
                        <a:t>mIoU(</a:t>
                      </a:r>
                      <a:r>
                        <a:rPr lang="zh-CN" altLang="en-US" sz="1300" u="none" strike="noStrike">
                          <a:effectLst/>
                        </a:rPr>
                        <a:t>最高</a:t>
                      </a:r>
                      <a:r>
                        <a:rPr lang="en-US" altLang="zh-CN" sz="1300" u="none" strike="noStrike">
                          <a:effectLst/>
                        </a:rPr>
                        <a:t>)</a:t>
                      </a:r>
                      <a:endParaRPr lang="en-US" altLang="zh-CN" sz="1300" b="1" i="0" u="none" strike="noStrike">
                        <a:solidFill>
                          <a:srgbClr val="000000"/>
                        </a:solidFill>
                        <a:effectLst/>
                        <a:latin typeface="等线" panose="02010600030101010101" charset="-122"/>
                        <a:ea typeface="等线" panose="02010600030101010101" charset="-122"/>
                      </a:endParaRPr>
                    </a:p>
                  </a:txBody>
                  <a:tcPr marL="7177" marR="7177" marT="7177" marB="0" anchor="ctr"/>
                </a:tc>
                <a:tc>
                  <a:txBody>
                    <a:bodyPr/>
                    <a:lstStyle/>
                    <a:p>
                      <a:pPr algn="ctr" fontAlgn="ctr"/>
                      <a:r>
                        <a:rPr lang="en-US" sz="1300" u="none" strike="noStrike">
                          <a:effectLst/>
                        </a:rPr>
                        <a:t>OA(%</a:t>
                      </a:r>
                      <a:r>
                        <a:rPr lang="zh-CN" altLang="en-US" sz="1300" u="none" strike="noStrike">
                          <a:effectLst/>
                        </a:rPr>
                        <a:t>最高</a:t>
                      </a:r>
                      <a:r>
                        <a:rPr lang="en-US" altLang="zh-CN" sz="1300" u="none" strike="noStrike">
                          <a:effectLst/>
                        </a:rPr>
                        <a:t>, </a:t>
                      </a:r>
                      <a:r>
                        <a:rPr lang="en-US" sz="1300" u="none" strike="noStrike">
                          <a:effectLst/>
                        </a:rPr>
                        <a:t>no_boundary)</a:t>
                      </a:r>
                      <a:endParaRPr lang="en-US" sz="1300" b="1" i="0" u="none" strike="noStrike">
                        <a:solidFill>
                          <a:srgbClr val="000000"/>
                        </a:solidFill>
                        <a:effectLst/>
                        <a:latin typeface="等线" panose="02010600030101010101" charset="-122"/>
                        <a:ea typeface="等线" panose="02010600030101010101" charset="-122"/>
                      </a:endParaRPr>
                    </a:p>
                  </a:txBody>
                  <a:tcPr marL="7177" marR="7177" marT="7177" marB="0" anchor="ctr"/>
                </a:tc>
                <a:tc>
                  <a:txBody>
                    <a:bodyPr/>
                    <a:lstStyle/>
                    <a:p>
                      <a:pPr algn="ctr" fontAlgn="ctr"/>
                      <a:r>
                        <a:rPr lang="en-US" sz="1300" u="none" strike="noStrike">
                          <a:effectLst/>
                        </a:rPr>
                        <a:t>mIoU(%</a:t>
                      </a:r>
                      <a:r>
                        <a:rPr lang="zh-CN" altLang="en-US" sz="1300" u="none" strike="noStrike">
                          <a:effectLst/>
                        </a:rPr>
                        <a:t>最高</a:t>
                      </a:r>
                      <a:r>
                        <a:rPr lang="en-US" altLang="zh-CN" sz="1300" u="none" strike="noStrike">
                          <a:effectLst/>
                        </a:rPr>
                        <a:t>, </a:t>
                      </a:r>
                      <a:r>
                        <a:rPr lang="en-US" sz="1300" u="none" strike="noStrike">
                          <a:effectLst/>
                        </a:rPr>
                        <a:t>no_boundary)</a:t>
                      </a:r>
                      <a:endParaRPr lang="en-US" sz="1300" b="1" i="0" u="none" strike="noStrike">
                        <a:solidFill>
                          <a:srgbClr val="000000"/>
                        </a:solidFill>
                        <a:effectLst/>
                        <a:latin typeface="等线" panose="02010600030101010101" charset="-122"/>
                        <a:ea typeface="等线" panose="02010600030101010101" charset="-122"/>
                      </a:endParaRPr>
                    </a:p>
                  </a:txBody>
                  <a:tcPr marL="7177" marR="7177" marT="7177" marB="0" anchor="ctr"/>
                </a:tc>
                <a:tc>
                  <a:txBody>
                    <a:bodyPr/>
                    <a:lstStyle/>
                    <a:p>
                      <a:pPr algn="ctr" fontAlgn="ctr"/>
                      <a:r>
                        <a:rPr lang="zh-CN" altLang="en-US" sz="1300" u="none" strike="noStrike">
                          <a:effectLst/>
                        </a:rPr>
                        <a:t>预训练模型</a:t>
                      </a:r>
                      <a:endParaRPr lang="zh-CN" altLang="en-US" sz="1300" b="1" i="0" u="none" strike="noStrike">
                        <a:solidFill>
                          <a:srgbClr val="000000"/>
                        </a:solidFill>
                        <a:effectLst/>
                        <a:latin typeface="等线" panose="02010600030101010101" charset="-122"/>
                        <a:ea typeface="等线" panose="02010600030101010101" charset="-122"/>
                      </a:endParaRPr>
                    </a:p>
                  </a:txBody>
                  <a:tcPr marL="7177" marR="7177" marT="7177" marB="0" anchor="ctr"/>
                </a:tc>
                <a:extLst>
                  <a:ext uri="{0D108BD9-81ED-4DB2-BD59-A6C34878D82A}">
                    <a16:rowId xmlns:a16="http://schemas.microsoft.com/office/drawing/2014/main" val="10000"/>
                  </a:ext>
                </a:extLst>
              </a:tr>
              <a:tr h="452176">
                <a:tc>
                  <a:txBody>
                    <a:bodyPr/>
                    <a:lstStyle/>
                    <a:p>
                      <a:pPr algn="ctr" fontAlgn="ctr"/>
                      <a:r>
                        <a:rPr lang="en-US" sz="1300" u="none" strike="noStrike" dirty="0" err="1">
                          <a:effectLst/>
                        </a:rPr>
                        <a:t>BEiT</a:t>
                      </a:r>
                      <a:endParaRPr lang="en-US" sz="1300" b="1" i="0" u="none" strike="noStrike" dirty="0">
                        <a:solidFill>
                          <a:srgbClr val="000000"/>
                        </a:solidFill>
                        <a:effectLst/>
                        <a:latin typeface="等线" panose="02010600030101010101" charset="-122"/>
                        <a:ea typeface="等线" panose="02010600030101010101" charset="-122"/>
                      </a:endParaRPr>
                    </a:p>
                  </a:txBody>
                  <a:tcPr marL="7177" marR="7177" marT="7177" marB="0" anchor="ctr"/>
                </a:tc>
                <a:tc>
                  <a:txBody>
                    <a:bodyPr/>
                    <a:lstStyle/>
                    <a:p>
                      <a:pPr algn="ctr" fontAlgn="ctr"/>
                      <a:r>
                        <a:rPr lang="en-US" sz="1300" u="none" strike="noStrike" dirty="0">
                          <a:effectLst/>
                        </a:rPr>
                        <a:t>88000 iteration = 44 epoch</a:t>
                      </a:r>
                      <a:endParaRPr lang="en-US" sz="1300" b="0" i="0" u="none" strike="noStrike" dirty="0">
                        <a:solidFill>
                          <a:srgbClr val="000000"/>
                        </a:solidFill>
                        <a:effectLst/>
                        <a:latin typeface="等线" panose="02010600030101010101" charset="-122"/>
                        <a:ea typeface="等线" panose="02010600030101010101" charset="-122"/>
                      </a:endParaRPr>
                    </a:p>
                  </a:txBody>
                  <a:tcPr marL="7177" marR="7177" marT="7177" marB="0" anchor="ctr"/>
                </a:tc>
                <a:tc>
                  <a:txBody>
                    <a:bodyPr/>
                    <a:lstStyle/>
                    <a:p>
                      <a:pPr algn="ctr" fontAlgn="ctr"/>
                      <a:r>
                        <a:rPr lang="en-US" sz="1300" u="none" strike="noStrike">
                          <a:effectLst/>
                        </a:rPr>
                        <a:t>18h</a:t>
                      </a:r>
                      <a:endParaRPr lang="en-US" sz="1300" b="0" i="0" u="none" strike="noStrike">
                        <a:solidFill>
                          <a:srgbClr val="000000"/>
                        </a:solidFill>
                        <a:effectLst/>
                        <a:latin typeface="等线" panose="02010600030101010101" charset="-122"/>
                        <a:ea typeface="等线" panose="02010600030101010101" charset="-122"/>
                      </a:endParaRPr>
                    </a:p>
                  </a:txBody>
                  <a:tcPr marL="7177" marR="7177" marT="7177" marB="0" anchor="ctr"/>
                </a:tc>
                <a:tc>
                  <a:txBody>
                    <a:bodyPr/>
                    <a:lstStyle/>
                    <a:p>
                      <a:pPr algn="ctr" fontAlgn="ctr"/>
                      <a:r>
                        <a:rPr lang="en-US" altLang="zh-CN" sz="1300" u="none" strike="noStrike">
                          <a:effectLst/>
                        </a:rPr>
                        <a:t>2</a:t>
                      </a:r>
                      <a:endParaRPr lang="en-US" altLang="zh-CN" sz="1300" b="0" i="0" u="none" strike="noStrike">
                        <a:solidFill>
                          <a:srgbClr val="000000"/>
                        </a:solidFill>
                        <a:effectLst/>
                        <a:latin typeface="等线" panose="02010600030101010101" charset="-122"/>
                        <a:ea typeface="等线" panose="02010600030101010101" charset="-122"/>
                      </a:endParaRPr>
                    </a:p>
                  </a:txBody>
                  <a:tcPr marL="7177" marR="7177" marT="7177" marB="0" anchor="ctr"/>
                </a:tc>
                <a:tc>
                  <a:txBody>
                    <a:bodyPr/>
                    <a:lstStyle/>
                    <a:p>
                      <a:pPr algn="ctr" fontAlgn="ctr"/>
                      <a:r>
                        <a:rPr lang="en-US" altLang="zh-CN" sz="1300" u="none" strike="noStrike">
                          <a:effectLst/>
                        </a:rPr>
                        <a:t>512*512</a:t>
                      </a:r>
                      <a:endParaRPr lang="en-US" altLang="zh-CN" sz="1300" b="0" i="0" u="none" strike="noStrike">
                        <a:solidFill>
                          <a:srgbClr val="000000"/>
                        </a:solidFill>
                        <a:effectLst/>
                        <a:latin typeface="等线" panose="02010600030101010101" charset="-122"/>
                        <a:ea typeface="等线" panose="02010600030101010101" charset="-122"/>
                      </a:endParaRPr>
                    </a:p>
                  </a:txBody>
                  <a:tcPr marL="7177" marR="7177" marT="7177" marB="0" anchor="ctr"/>
                </a:tc>
                <a:tc>
                  <a:txBody>
                    <a:bodyPr/>
                    <a:lstStyle/>
                    <a:p>
                      <a:pPr algn="ctr" fontAlgn="ctr"/>
                      <a:r>
                        <a:rPr lang="en-US" altLang="zh-CN" sz="1300" u="none" strike="noStrike">
                          <a:effectLst/>
                        </a:rPr>
                        <a:t>89.55</a:t>
                      </a:r>
                      <a:endParaRPr lang="en-US" altLang="zh-CN" sz="1300" b="0" i="0" u="none" strike="noStrike">
                        <a:solidFill>
                          <a:srgbClr val="000000"/>
                        </a:solidFill>
                        <a:effectLst/>
                        <a:latin typeface="等线" panose="02010600030101010101" charset="-122"/>
                        <a:ea typeface="等线" panose="02010600030101010101" charset="-122"/>
                      </a:endParaRPr>
                    </a:p>
                  </a:txBody>
                  <a:tcPr marL="7177" marR="7177" marT="7177" marB="0" anchor="ctr"/>
                </a:tc>
                <a:tc>
                  <a:txBody>
                    <a:bodyPr/>
                    <a:lstStyle/>
                    <a:p>
                      <a:pPr algn="ctr" fontAlgn="ctr"/>
                      <a:r>
                        <a:rPr lang="en-US" altLang="zh-CN" sz="1300" u="none" strike="noStrike">
                          <a:effectLst/>
                        </a:rPr>
                        <a:t>76.03</a:t>
                      </a:r>
                      <a:endParaRPr lang="en-US" altLang="zh-CN" sz="1300" b="0" i="0" u="none" strike="noStrike">
                        <a:solidFill>
                          <a:srgbClr val="000000"/>
                        </a:solidFill>
                        <a:effectLst/>
                        <a:latin typeface="等线" panose="02010600030101010101" charset="-122"/>
                        <a:ea typeface="等线" panose="02010600030101010101" charset="-122"/>
                      </a:endParaRPr>
                    </a:p>
                  </a:txBody>
                  <a:tcPr marL="7177" marR="7177" marT="7177" marB="0" anchor="ctr"/>
                </a:tc>
                <a:tc>
                  <a:txBody>
                    <a:bodyPr/>
                    <a:lstStyle/>
                    <a:p>
                      <a:pPr algn="ctr" fontAlgn="ctr"/>
                      <a:r>
                        <a:rPr lang="en-US" altLang="zh-CN" sz="1300" u="none" strike="noStrike">
                          <a:effectLst/>
                        </a:rPr>
                        <a:t>91.73</a:t>
                      </a:r>
                      <a:endParaRPr lang="en-US" altLang="zh-CN" sz="1300" b="0" i="0" u="none" strike="noStrike">
                        <a:solidFill>
                          <a:srgbClr val="000000"/>
                        </a:solidFill>
                        <a:effectLst/>
                        <a:latin typeface="等线" panose="02010600030101010101" charset="-122"/>
                        <a:ea typeface="等线" panose="02010600030101010101" charset="-122"/>
                      </a:endParaRPr>
                    </a:p>
                  </a:txBody>
                  <a:tcPr marL="7177" marR="7177" marT="7177" marB="0" anchor="ctr"/>
                </a:tc>
                <a:tc>
                  <a:txBody>
                    <a:bodyPr/>
                    <a:lstStyle/>
                    <a:p>
                      <a:pPr algn="ctr" fontAlgn="ctr"/>
                      <a:r>
                        <a:rPr lang="en-US" altLang="zh-CN" sz="1300" u="none" strike="noStrike">
                          <a:effectLst/>
                        </a:rPr>
                        <a:t>73.05</a:t>
                      </a:r>
                      <a:endParaRPr lang="en-US" altLang="zh-CN" sz="1300" b="0" i="0" u="none" strike="noStrike">
                        <a:solidFill>
                          <a:srgbClr val="000000"/>
                        </a:solidFill>
                        <a:effectLst/>
                        <a:latin typeface="等线" panose="02010600030101010101" charset="-122"/>
                        <a:ea typeface="等线" panose="02010600030101010101" charset="-122"/>
                      </a:endParaRPr>
                    </a:p>
                  </a:txBody>
                  <a:tcPr marL="7177" marR="7177" marT="7177" marB="0" anchor="ctr"/>
                </a:tc>
                <a:tc>
                  <a:txBody>
                    <a:bodyPr/>
                    <a:lstStyle/>
                    <a:p>
                      <a:pPr algn="ctr" fontAlgn="ctr"/>
                      <a:r>
                        <a:rPr lang="zh-CN" altLang="en-US" sz="1300" u="none" strike="noStrike" dirty="0">
                          <a:effectLst/>
                        </a:rPr>
                        <a:t>有</a:t>
                      </a:r>
                      <a:endParaRPr lang="zh-CN" altLang="en-US" sz="1300" b="0" i="0" u="none" strike="noStrike" dirty="0">
                        <a:solidFill>
                          <a:srgbClr val="000000"/>
                        </a:solidFill>
                        <a:effectLst/>
                        <a:latin typeface="等线" panose="02010600030101010101" charset="-122"/>
                        <a:ea typeface="等线" panose="02010600030101010101" charset="-122"/>
                      </a:endParaRPr>
                    </a:p>
                  </a:txBody>
                  <a:tcPr marL="7177" marR="7177" marT="7177" marB="0" anchor="ctr"/>
                </a:tc>
                <a:extLst>
                  <a:ext uri="{0D108BD9-81ED-4DB2-BD59-A6C34878D82A}">
                    <a16:rowId xmlns:a16="http://schemas.microsoft.com/office/drawing/2014/main" val="10001"/>
                  </a:ext>
                </a:extLst>
              </a:tr>
            </a:tbl>
          </a:graphicData>
        </a:graphic>
      </p:graphicFrame>
      <p:pic>
        <p:nvPicPr>
          <p:cNvPr id="4" name="图片 3"/>
          <p:cNvPicPr>
            <a:picLocks noChangeAspect="1"/>
          </p:cNvPicPr>
          <p:nvPr/>
        </p:nvPicPr>
        <p:blipFill>
          <a:blip r:embed="rId3"/>
          <a:stretch>
            <a:fillRect/>
          </a:stretch>
        </p:blipFill>
        <p:spPr>
          <a:xfrm>
            <a:off x="838200" y="3715254"/>
            <a:ext cx="9397253" cy="271616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9236"/>
            <a:ext cx="10515600" cy="535531"/>
          </a:xfrm>
        </p:spPr>
        <p:txBody>
          <a:bodyPr/>
          <a:lstStyle/>
          <a:p>
            <a:r>
              <a:rPr lang="zh-CN" altLang="en-US">
                <a:gradFill flip="none" rotWithShape="1">
                  <a:gsLst>
                    <a:gs pos="0">
                      <a:schemeClr val="bg1"/>
                    </a:gs>
                    <a:gs pos="100000">
                      <a:schemeClr val="accent2"/>
                    </a:gs>
                  </a:gsLst>
                  <a:lin ang="2700000" scaled="1"/>
                  <a:tileRect/>
                </a:gradFill>
              </a:rPr>
              <a:t>研究</a:t>
            </a:r>
            <a:r>
              <a:rPr lang="zh-CN" altLang="en-US" dirty="0">
                <a:gradFill flip="none" rotWithShape="1">
                  <a:gsLst>
                    <a:gs pos="0">
                      <a:schemeClr val="bg1"/>
                    </a:gs>
                    <a:gs pos="100000">
                      <a:schemeClr val="accent2"/>
                    </a:gs>
                  </a:gsLst>
                  <a:lin ang="2700000" scaled="1"/>
                  <a:tileRect/>
                </a:gradFill>
              </a:rPr>
              <a:t>成果概述</a:t>
            </a:r>
            <a:endParaRPr lang="zh-CN" altLang="en-US" dirty="0"/>
          </a:p>
        </p:txBody>
      </p:sp>
      <p:sp>
        <p:nvSpPr>
          <p:cNvPr id="6" name="文本框 5"/>
          <p:cNvSpPr txBox="1"/>
          <p:nvPr/>
        </p:nvSpPr>
        <p:spPr>
          <a:xfrm>
            <a:off x="295387" y="925085"/>
            <a:ext cx="12953253" cy="1077218"/>
          </a:xfrm>
          <a:prstGeom prst="rect">
            <a:avLst/>
          </a:prstGeom>
          <a:noFill/>
        </p:spPr>
        <p:txBody>
          <a:bodyPr wrap="square" rtlCol="0">
            <a:spAutoFit/>
          </a:bodyPr>
          <a:lstStyle/>
          <a:p>
            <a:r>
              <a:rPr lang="en-US" altLang="zh-CN" sz="360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rPr>
              <a:t>Swin</a:t>
            </a:r>
            <a:r>
              <a:rPr lang="en-US" altLang="zh-CN" sz="36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-base</a:t>
            </a:r>
          </a:p>
          <a:p>
            <a:r>
              <a:rPr lang="zh-CN"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在</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Potsdam</a:t>
            </a:r>
            <a:r>
              <a:rPr lang="zh-CN"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数据集上训练了</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54950</a:t>
            </a:r>
            <a:r>
              <a:rPr lang="zh-CN"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个</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iteration</a:t>
            </a:r>
            <a:r>
              <a:rPr lang="zh-CN"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80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rPr>
              <a:t>mIoU</a:t>
            </a:r>
            <a:r>
              <a:rPr lang="zh-CN"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为</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75.85</a:t>
            </a:r>
            <a:r>
              <a:rPr lang="zh-CN"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OA</a:t>
            </a:r>
            <a:r>
              <a:rPr lang="zh-CN"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为</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89.24</a:t>
            </a:r>
            <a:endParaRPr lang="zh-CN"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文本框 9"/>
          <p:cNvSpPr txBox="1"/>
          <p:nvPr/>
        </p:nvSpPr>
        <p:spPr>
          <a:xfrm>
            <a:off x="762747" y="3118234"/>
            <a:ext cx="9397253"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可视化结果为：</a:t>
            </a:r>
          </a:p>
        </p:txBody>
      </p:sp>
      <p:graphicFrame>
        <p:nvGraphicFramePr>
          <p:cNvPr id="2" name="表格 1"/>
          <p:cNvGraphicFramePr>
            <a:graphicFrameLocks noGrp="1"/>
          </p:cNvGraphicFramePr>
          <p:nvPr/>
        </p:nvGraphicFramePr>
        <p:xfrm>
          <a:off x="456574" y="2122418"/>
          <a:ext cx="11278852" cy="696678"/>
        </p:xfrm>
        <a:graphic>
          <a:graphicData uri="http://schemas.openxmlformats.org/drawingml/2006/table">
            <a:tbl>
              <a:tblPr>
                <a:tableStyleId>{5C22544A-7EE6-4342-B048-85BDC9FD1C3A}</a:tableStyleId>
              </a:tblPr>
              <a:tblGrid>
                <a:gridCol w="1202686">
                  <a:extLst>
                    <a:ext uri="{9D8B030D-6E8A-4147-A177-3AD203B41FA5}">
                      <a16:colId xmlns:a16="http://schemas.microsoft.com/office/drawing/2014/main" val="20000"/>
                    </a:ext>
                  </a:extLst>
                </a:gridCol>
                <a:gridCol w="1569359">
                  <a:extLst>
                    <a:ext uri="{9D8B030D-6E8A-4147-A177-3AD203B41FA5}">
                      <a16:colId xmlns:a16="http://schemas.microsoft.com/office/drawing/2014/main" val="20001"/>
                    </a:ext>
                  </a:extLst>
                </a:gridCol>
                <a:gridCol w="1085351">
                  <a:extLst>
                    <a:ext uri="{9D8B030D-6E8A-4147-A177-3AD203B41FA5}">
                      <a16:colId xmlns:a16="http://schemas.microsoft.com/office/drawing/2014/main" val="20002"/>
                    </a:ext>
                  </a:extLst>
                </a:gridCol>
                <a:gridCol w="938682">
                  <a:extLst>
                    <a:ext uri="{9D8B030D-6E8A-4147-A177-3AD203B41FA5}">
                      <a16:colId xmlns:a16="http://schemas.microsoft.com/office/drawing/2014/main" val="20003"/>
                    </a:ext>
                  </a:extLst>
                </a:gridCol>
                <a:gridCol w="865348">
                  <a:extLst>
                    <a:ext uri="{9D8B030D-6E8A-4147-A177-3AD203B41FA5}">
                      <a16:colId xmlns:a16="http://schemas.microsoft.com/office/drawing/2014/main" val="20004"/>
                    </a:ext>
                  </a:extLst>
                </a:gridCol>
                <a:gridCol w="938682">
                  <a:extLst>
                    <a:ext uri="{9D8B030D-6E8A-4147-A177-3AD203B41FA5}">
                      <a16:colId xmlns:a16="http://schemas.microsoft.com/office/drawing/2014/main" val="20005"/>
                    </a:ext>
                  </a:extLst>
                </a:gridCol>
                <a:gridCol w="1173353">
                  <a:extLst>
                    <a:ext uri="{9D8B030D-6E8A-4147-A177-3AD203B41FA5}">
                      <a16:colId xmlns:a16="http://schemas.microsoft.com/office/drawing/2014/main" val="20006"/>
                    </a:ext>
                  </a:extLst>
                </a:gridCol>
                <a:gridCol w="1305355">
                  <a:extLst>
                    <a:ext uri="{9D8B030D-6E8A-4147-A177-3AD203B41FA5}">
                      <a16:colId xmlns:a16="http://schemas.microsoft.com/office/drawing/2014/main" val="20007"/>
                    </a:ext>
                  </a:extLst>
                </a:gridCol>
                <a:gridCol w="1246687">
                  <a:extLst>
                    <a:ext uri="{9D8B030D-6E8A-4147-A177-3AD203B41FA5}">
                      <a16:colId xmlns:a16="http://schemas.microsoft.com/office/drawing/2014/main" val="20008"/>
                    </a:ext>
                  </a:extLst>
                </a:gridCol>
                <a:gridCol w="953349">
                  <a:extLst>
                    <a:ext uri="{9D8B030D-6E8A-4147-A177-3AD203B41FA5}">
                      <a16:colId xmlns:a16="http://schemas.microsoft.com/office/drawing/2014/main" val="20009"/>
                    </a:ext>
                  </a:extLst>
                </a:gridCol>
              </a:tblGrid>
              <a:tr h="462008">
                <a:tc>
                  <a:txBody>
                    <a:bodyPr/>
                    <a:lstStyle/>
                    <a:p>
                      <a:pPr algn="ctr" fontAlgn="ctr"/>
                      <a:r>
                        <a:rPr lang="zh-CN" altLang="en-US" sz="1400" u="none" strike="noStrike">
                          <a:effectLst/>
                        </a:rPr>
                        <a:t>实验名称</a:t>
                      </a:r>
                      <a:endParaRPr lang="zh-CN" altLang="en-US" sz="1400" b="1" i="0" u="none" strike="noStrike">
                        <a:solidFill>
                          <a:srgbClr val="000000"/>
                        </a:solidFill>
                        <a:effectLst/>
                        <a:latin typeface="等线" panose="02010600030101010101" charset="-122"/>
                        <a:ea typeface="等线" panose="02010600030101010101" charset="-122"/>
                      </a:endParaRPr>
                    </a:p>
                  </a:txBody>
                  <a:tcPr marL="7334" marR="7334" marT="7334" marB="0" anchor="ctr"/>
                </a:tc>
                <a:tc>
                  <a:txBody>
                    <a:bodyPr/>
                    <a:lstStyle/>
                    <a:p>
                      <a:pPr algn="ctr" fontAlgn="ctr"/>
                      <a:r>
                        <a:rPr lang="en-US" sz="1400" u="none" strike="noStrike">
                          <a:effectLst/>
                        </a:rPr>
                        <a:t>Iteration or epoch</a:t>
                      </a:r>
                      <a:endParaRPr lang="en-US" sz="1400" b="1" i="0" u="none" strike="noStrike">
                        <a:solidFill>
                          <a:srgbClr val="000000"/>
                        </a:solidFill>
                        <a:effectLst/>
                        <a:latin typeface="等线" panose="02010600030101010101" charset="-122"/>
                        <a:ea typeface="等线" panose="02010600030101010101" charset="-122"/>
                      </a:endParaRPr>
                    </a:p>
                  </a:txBody>
                  <a:tcPr marL="7334" marR="7334" marT="7334" marB="0" anchor="ctr"/>
                </a:tc>
                <a:tc>
                  <a:txBody>
                    <a:bodyPr/>
                    <a:lstStyle/>
                    <a:p>
                      <a:pPr algn="ctr" fontAlgn="ctr"/>
                      <a:r>
                        <a:rPr lang="zh-CN" altLang="en-US" sz="1400" u="none" strike="noStrike">
                          <a:effectLst/>
                        </a:rPr>
                        <a:t>训练总时长</a:t>
                      </a:r>
                      <a:endParaRPr lang="zh-CN" altLang="en-US" sz="1400" b="1" i="0" u="none" strike="noStrike">
                        <a:solidFill>
                          <a:srgbClr val="000000"/>
                        </a:solidFill>
                        <a:effectLst/>
                        <a:latin typeface="等线" panose="02010600030101010101" charset="-122"/>
                        <a:ea typeface="等线" panose="02010600030101010101" charset="-122"/>
                      </a:endParaRPr>
                    </a:p>
                  </a:txBody>
                  <a:tcPr marL="7334" marR="7334" marT="7334" marB="0" anchor="ctr"/>
                </a:tc>
                <a:tc>
                  <a:txBody>
                    <a:bodyPr/>
                    <a:lstStyle/>
                    <a:p>
                      <a:pPr algn="ctr" fontAlgn="ctr"/>
                      <a:r>
                        <a:rPr lang="en-US" sz="1400" u="none" strike="noStrike">
                          <a:effectLst/>
                        </a:rPr>
                        <a:t>Batch-Size</a:t>
                      </a:r>
                      <a:endParaRPr lang="en-US" sz="1400" b="1" i="0" u="none" strike="noStrike">
                        <a:solidFill>
                          <a:srgbClr val="000000"/>
                        </a:solidFill>
                        <a:effectLst/>
                        <a:latin typeface="等线" panose="02010600030101010101" charset="-122"/>
                        <a:ea typeface="等线" panose="02010600030101010101" charset="-122"/>
                      </a:endParaRPr>
                    </a:p>
                  </a:txBody>
                  <a:tcPr marL="7334" marR="7334" marT="7334" marB="0" anchor="ctr"/>
                </a:tc>
                <a:tc>
                  <a:txBody>
                    <a:bodyPr/>
                    <a:lstStyle/>
                    <a:p>
                      <a:pPr algn="ctr" fontAlgn="ctr"/>
                      <a:r>
                        <a:rPr lang="en-US" sz="1400" u="none" strike="noStrike">
                          <a:effectLst/>
                        </a:rPr>
                        <a:t>Input Size</a:t>
                      </a:r>
                      <a:endParaRPr lang="en-US" sz="1400" b="1" i="0" u="none" strike="noStrike">
                        <a:solidFill>
                          <a:srgbClr val="000000"/>
                        </a:solidFill>
                        <a:effectLst/>
                        <a:latin typeface="等线" panose="02010600030101010101" charset="-122"/>
                        <a:ea typeface="等线" panose="02010600030101010101" charset="-122"/>
                      </a:endParaRPr>
                    </a:p>
                  </a:txBody>
                  <a:tcPr marL="7334" marR="7334" marT="7334" marB="0" anchor="ctr"/>
                </a:tc>
                <a:tc>
                  <a:txBody>
                    <a:bodyPr/>
                    <a:lstStyle/>
                    <a:p>
                      <a:pPr algn="ctr" fontAlgn="ctr"/>
                      <a:r>
                        <a:rPr lang="en-US" sz="1400" u="none" strike="noStrike">
                          <a:effectLst/>
                        </a:rPr>
                        <a:t>OA(</a:t>
                      </a:r>
                      <a:r>
                        <a:rPr lang="zh-CN" altLang="en-US" sz="1400" u="none" strike="noStrike">
                          <a:effectLst/>
                        </a:rPr>
                        <a:t>最高</a:t>
                      </a:r>
                      <a:r>
                        <a:rPr lang="en-US" altLang="zh-CN" sz="1400" u="none" strike="noStrike">
                          <a:effectLst/>
                        </a:rPr>
                        <a:t>)</a:t>
                      </a:r>
                      <a:endParaRPr lang="en-US" altLang="zh-CN" sz="1400" b="1" i="0" u="none" strike="noStrike">
                        <a:solidFill>
                          <a:srgbClr val="000000"/>
                        </a:solidFill>
                        <a:effectLst/>
                        <a:latin typeface="等线" panose="02010600030101010101" charset="-122"/>
                        <a:ea typeface="等线" panose="02010600030101010101" charset="-122"/>
                      </a:endParaRPr>
                    </a:p>
                  </a:txBody>
                  <a:tcPr marL="7334" marR="7334" marT="7334" marB="0" anchor="ctr"/>
                </a:tc>
                <a:tc>
                  <a:txBody>
                    <a:bodyPr/>
                    <a:lstStyle/>
                    <a:p>
                      <a:pPr algn="ctr" fontAlgn="ctr"/>
                      <a:r>
                        <a:rPr lang="en-US" sz="1400" u="none" strike="noStrike">
                          <a:effectLst/>
                        </a:rPr>
                        <a:t>mIoU(</a:t>
                      </a:r>
                      <a:r>
                        <a:rPr lang="zh-CN" altLang="en-US" sz="1400" u="none" strike="noStrike">
                          <a:effectLst/>
                        </a:rPr>
                        <a:t>最高</a:t>
                      </a:r>
                      <a:r>
                        <a:rPr lang="en-US" altLang="zh-CN" sz="1400" u="none" strike="noStrike">
                          <a:effectLst/>
                        </a:rPr>
                        <a:t>)</a:t>
                      </a:r>
                      <a:endParaRPr lang="en-US" altLang="zh-CN" sz="1400" b="1" i="0" u="none" strike="noStrike">
                        <a:solidFill>
                          <a:srgbClr val="000000"/>
                        </a:solidFill>
                        <a:effectLst/>
                        <a:latin typeface="等线" panose="02010600030101010101" charset="-122"/>
                        <a:ea typeface="等线" panose="02010600030101010101" charset="-122"/>
                      </a:endParaRPr>
                    </a:p>
                  </a:txBody>
                  <a:tcPr marL="7334" marR="7334" marT="7334" marB="0" anchor="ctr"/>
                </a:tc>
                <a:tc>
                  <a:txBody>
                    <a:bodyPr/>
                    <a:lstStyle/>
                    <a:p>
                      <a:pPr algn="ctr" fontAlgn="ctr"/>
                      <a:r>
                        <a:rPr lang="en-US" sz="1400" u="none" strike="noStrike">
                          <a:effectLst/>
                        </a:rPr>
                        <a:t>OA(%</a:t>
                      </a:r>
                      <a:r>
                        <a:rPr lang="zh-CN" altLang="en-US" sz="1400" u="none" strike="noStrike">
                          <a:effectLst/>
                        </a:rPr>
                        <a:t>最高</a:t>
                      </a:r>
                      <a:r>
                        <a:rPr lang="en-US" altLang="zh-CN" sz="1400" u="none" strike="noStrike">
                          <a:effectLst/>
                        </a:rPr>
                        <a:t>, </a:t>
                      </a:r>
                      <a:r>
                        <a:rPr lang="en-US" sz="1400" u="none" strike="noStrike">
                          <a:effectLst/>
                        </a:rPr>
                        <a:t>no_boundary)</a:t>
                      </a:r>
                      <a:endParaRPr lang="en-US" sz="1400" b="1" i="0" u="none" strike="noStrike">
                        <a:solidFill>
                          <a:srgbClr val="000000"/>
                        </a:solidFill>
                        <a:effectLst/>
                        <a:latin typeface="等线" panose="02010600030101010101" charset="-122"/>
                        <a:ea typeface="等线" panose="02010600030101010101" charset="-122"/>
                      </a:endParaRPr>
                    </a:p>
                  </a:txBody>
                  <a:tcPr marL="7334" marR="7334" marT="7334" marB="0" anchor="ctr"/>
                </a:tc>
                <a:tc>
                  <a:txBody>
                    <a:bodyPr/>
                    <a:lstStyle/>
                    <a:p>
                      <a:pPr algn="ctr" fontAlgn="ctr"/>
                      <a:r>
                        <a:rPr lang="en-US" sz="1400" u="none" strike="noStrike" dirty="0" err="1">
                          <a:effectLst/>
                        </a:rPr>
                        <a:t>mIoU</a:t>
                      </a:r>
                      <a:r>
                        <a:rPr lang="en-US" sz="1400" u="none" strike="noStrike" dirty="0">
                          <a:effectLst/>
                        </a:rPr>
                        <a:t>(%</a:t>
                      </a:r>
                      <a:r>
                        <a:rPr lang="zh-CN" altLang="en-US" sz="1400" u="none" strike="noStrike" dirty="0">
                          <a:effectLst/>
                        </a:rPr>
                        <a:t>最高</a:t>
                      </a:r>
                      <a:r>
                        <a:rPr lang="en-US" altLang="zh-CN" sz="1400" u="none" strike="noStrike" dirty="0">
                          <a:effectLst/>
                        </a:rPr>
                        <a:t>, </a:t>
                      </a:r>
                      <a:r>
                        <a:rPr lang="en-US" sz="1400" u="none" strike="noStrike" dirty="0" err="1">
                          <a:effectLst/>
                        </a:rPr>
                        <a:t>no_boundary</a:t>
                      </a:r>
                      <a:r>
                        <a:rPr lang="en-US" sz="1400" u="none" strike="noStrike" dirty="0">
                          <a:effectLst/>
                        </a:rPr>
                        <a:t>)</a:t>
                      </a:r>
                      <a:endParaRPr lang="en-US" sz="1400" b="1" i="0" u="none" strike="noStrike" dirty="0">
                        <a:solidFill>
                          <a:srgbClr val="000000"/>
                        </a:solidFill>
                        <a:effectLst/>
                        <a:latin typeface="等线" panose="02010600030101010101" charset="-122"/>
                        <a:ea typeface="等线" panose="02010600030101010101" charset="-122"/>
                      </a:endParaRPr>
                    </a:p>
                  </a:txBody>
                  <a:tcPr marL="7334" marR="7334" marT="7334" marB="0" anchor="ctr"/>
                </a:tc>
                <a:tc>
                  <a:txBody>
                    <a:bodyPr/>
                    <a:lstStyle/>
                    <a:p>
                      <a:pPr algn="ctr" fontAlgn="ctr"/>
                      <a:r>
                        <a:rPr lang="zh-CN" altLang="en-US" sz="1400" u="none" strike="noStrike">
                          <a:effectLst/>
                        </a:rPr>
                        <a:t>预训练模型</a:t>
                      </a:r>
                      <a:endParaRPr lang="zh-CN" altLang="en-US" sz="1400" b="1" i="0" u="none" strike="noStrike">
                        <a:solidFill>
                          <a:srgbClr val="000000"/>
                        </a:solidFill>
                        <a:effectLst/>
                        <a:latin typeface="等线" panose="02010600030101010101" charset="-122"/>
                        <a:ea typeface="等线" panose="02010600030101010101" charset="-122"/>
                      </a:endParaRPr>
                    </a:p>
                  </a:txBody>
                  <a:tcPr marL="7334" marR="7334" marT="7334" marB="0" anchor="ctr"/>
                </a:tc>
                <a:extLst>
                  <a:ext uri="{0D108BD9-81ED-4DB2-BD59-A6C34878D82A}">
                    <a16:rowId xmlns:a16="http://schemas.microsoft.com/office/drawing/2014/main" val="10000"/>
                  </a:ext>
                </a:extLst>
              </a:tr>
              <a:tr h="234670">
                <a:tc>
                  <a:txBody>
                    <a:bodyPr/>
                    <a:lstStyle/>
                    <a:p>
                      <a:pPr algn="ctr" fontAlgn="ctr"/>
                      <a:r>
                        <a:rPr lang="en-US" sz="1400" u="none" strike="noStrike">
                          <a:effectLst/>
                        </a:rPr>
                        <a:t>Swin-base</a:t>
                      </a:r>
                      <a:endParaRPr lang="en-US" sz="1400" b="1" i="0" u="none" strike="noStrike">
                        <a:solidFill>
                          <a:srgbClr val="000000"/>
                        </a:solidFill>
                        <a:effectLst/>
                        <a:latin typeface="等线" panose="02010600030101010101" charset="-122"/>
                        <a:ea typeface="等线" panose="02010600030101010101" charset="-122"/>
                      </a:endParaRPr>
                    </a:p>
                  </a:txBody>
                  <a:tcPr marL="7334" marR="7334" marT="7334" marB="0" anchor="ctr"/>
                </a:tc>
                <a:tc>
                  <a:txBody>
                    <a:bodyPr/>
                    <a:lstStyle/>
                    <a:p>
                      <a:pPr algn="ctr" fontAlgn="ctr"/>
                      <a:r>
                        <a:rPr lang="en-US" sz="1400" u="none" strike="noStrike">
                          <a:effectLst/>
                        </a:rPr>
                        <a:t>549500iterations</a:t>
                      </a:r>
                      <a:endParaRPr lang="en-US" sz="1400" b="0" i="0" u="none" strike="noStrike">
                        <a:solidFill>
                          <a:srgbClr val="000000"/>
                        </a:solidFill>
                        <a:effectLst/>
                        <a:latin typeface="等线" panose="02010600030101010101" charset="-122"/>
                        <a:ea typeface="等线" panose="02010600030101010101" charset="-122"/>
                      </a:endParaRPr>
                    </a:p>
                  </a:txBody>
                  <a:tcPr marL="7334" marR="7334" marT="7334"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等线" panose="02010600030101010101" charset="-122"/>
                        <a:ea typeface="等线" panose="02010600030101010101" charset="-122"/>
                      </a:endParaRPr>
                    </a:p>
                  </a:txBody>
                  <a:tcPr marL="7334" marR="7334" marT="7334" marB="0" anchor="ctr"/>
                </a:tc>
                <a:tc>
                  <a:txBody>
                    <a:bodyPr/>
                    <a:lstStyle/>
                    <a:p>
                      <a:pPr algn="ctr" fontAlgn="ctr"/>
                      <a:r>
                        <a:rPr lang="en-US" altLang="zh-CN" sz="1400" u="none" strike="noStrike">
                          <a:effectLst/>
                        </a:rPr>
                        <a:t>4</a:t>
                      </a:r>
                      <a:endParaRPr lang="en-US" altLang="zh-CN" sz="1400" b="0" i="0" u="none" strike="noStrike">
                        <a:solidFill>
                          <a:srgbClr val="000000"/>
                        </a:solidFill>
                        <a:effectLst/>
                        <a:latin typeface="等线" panose="02010600030101010101" charset="-122"/>
                        <a:ea typeface="等线" panose="02010600030101010101" charset="-122"/>
                      </a:endParaRPr>
                    </a:p>
                  </a:txBody>
                  <a:tcPr marL="7334" marR="7334" marT="7334" marB="0" anchor="ctr"/>
                </a:tc>
                <a:tc>
                  <a:txBody>
                    <a:bodyPr/>
                    <a:lstStyle/>
                    <a:p>
                      <a:pPr algn="ctr" fontAlgn="ctr"/>
                      <a:r>
                        <a:rPr lang="en-US" altLang="zh-CN" sz="1400" u="none" strike="noStrike">
                          <a:effectLst/>
                        </a:rPr>
                        <a:t>512*512</a:t>
                      </a:r>
                      <a:endParaRPr lang="en-US" altLang="zh-CN" sz="1400" b="0" i="0" u="none" strike="noStrike">
                        <a:solidFill>
                          <a:srgbClr val="000000"/>
                        </a:solidFill>
                        <a:effectLst/>
                        <a:latin typeface="等线" panose="02010600030101010101" charset="-122"/>
                        <a:ea typeface="等线" panose="02010600030101010101" charset="-122"/>
                      </a:endParaRPr>
                    </a:p>
                  </a:txBody>
                  <a:tcPr marL="7334" marR="7334" marT="7334" marB="0" anchor="ctr"/>
                </a:tc>
                <a:tc>
                  <a:txBody>
                    <a:bodyPr/>
                    <a:lstStyle/>
                    <a:p>
                      <a:pPr algn="ctr" fontAlgn="ctr"/>
                      <a:r>
                        <a:rPr lang="en-US" altLang="zh-CN" sz="1400" u="none" strike="noStrike">
                          <a:effectLst/>
                        </a:rPr>
                        <a:t>89.24</a:t>
                      </a:r>
                      <a:endParaRPr lang="en-US" altLang="zh-CN" sz="1400" b="0" i="0" u="none" strike="noStrike">
                        <a:solidFill>
                          <a:srgbClr val="000000"/>
                        </a:solidFill>
                        <a:effectLst/>
                        <a:latin typeface="等线" panose="02010600030101010101" charset="-122"/>
                        <a:ea typeface="等线" panose="02010600030101010101" charset="-122"/>
                      </a:endParaRPr>
                    </a:p>
                  </a:txBody>
                  <a:tcPr marL="7334" marR="7334" marT="7334" marB="0" anchor="ctr"/>
                </a:tc>
                <a:tc>
                  <a:txBody>
                    <a:bodyPr/>
                    <a:lstStyle/>
                    <a:p>
                      <a:pPr algn="ctr" fontAlgn="ctr"/>
                      <a:r>
                        <a:rPr lang="en-US" altLang="zh-CN" sz="1400" u="none" strike="noStrike">
                          <a:effectLst/>
                        </a:rPr>
                        <a:t>75.85</a:t>
                      </a:r>
                      <a:endParaRPr lang="en-US" altLang="zh-CN" sz="1400" b="0" i="0" u="none" strike="noStrike">
                        <a:solidFill>
                          <a:srgbClr val="000000"/>
                        </a:solidFill>
                        <a:effectLst/>
                        <a:latin typeface="等线" panose="02010600030101010101" charset="-122"/>
                        <a:ea typeface="等线" panose="02010600030101010101" charset="-122"/>
                      </a:endParaRPr>
                    </a:p>
                  </a:txBody>
                  <a:tcPr marL="7334" marR="7334" marT="7334" marB="0" anchor="ctr"/>
                </a:tc>
                <a:tc>
                  <a:txBody>
                    <a:bodyPr/>
                    <a:lstStyle/>
                    <a:p>
                      <a:pPr algn="ctr" fontAlgn="ctr"/>
                      <a:r>
                        <a:rPr lang="en-US" altLang="zh-CN" sz="1400" u="none" strike="noStrike">
                          <a:effectLst/>
                        </a:rPr>
                        <a:t>91.09</a:t>
                      </a:r>
                      <a:endParaRPr lang="en-US" altLang="zh-CN" sz="1400" b="0" i="0" u="none" strike="noStrike">
                        <a:solidFill>
                          <a:srgbClr val="000000"/>
                        </a:solidFill>
                        <a:effectLst/>
                        <a:latin typeface="等线" panose="02010600030101010101" charset="-122"/>
                        <a:ea typeface="等线" panose="02010600030101010101" charset="-122"/>
                      </a:endParaRPr>
                    </a:p>
                  </a:txBody>
                  <a:tcPr marL="7334" marR="7334" marT="7334" marB="0" anchor="ctr"/>
                </a:tc>
                <a:tc>
                  <a:txBody>
                    <a:bodyPr/>
                    <a:lstStyle/>
                    <a:p>
                      <a:pPr algn="ctr" fontAlgn="ctr"/>
                      <a:r>
                        <a:rPr lang="en-US" altLang="zh-CN" sz="1400" u="none" strike="noStrike">
                          <a:effectLst/>
                        </a:rPr>
                        <a:t>79.18</a:t>
                      </a:r>
                      <a:endParaRPr lang="en-US" altLang="zh-CN" sz="1400" b="0" i="0" u="none" strike="noStrike">
                        <a:solidFill>
                          <a:srgbClr val="000000"/>
                        </a:solidFill>
                        <a:effectLst/>
                        <a:latin typeface="等线" panose="02010600030101010101" charset="-122"/>
                        <a:ea typeface="等线" panose="02010600030101010101" charset="-122"/>
                      </a:endParaRPr>
                    </a:p>
                  </a:txBody>
                  <a:tcPr marL="7334" marR="7334" marT="7334" marB="0" anchor="ctr"/>
                </a:tc>
                <a:tc>
                  <a:txBody>
                    <a:bodyPr/>
                    <a:lstStyle/>
                    <a:p>
                      <a:pPr algn="ctr" fontAlgn="ctr"/>
                      <a:r>
                        <a:rPr lang="en-US" sz="1400" u="none" strike="noStrike" dirty="0">
                          <a:effectLst/>
                        </a:rPr>
                        <a:t>Img-22k</a:t>
                      </a:r>
                      <a:endParaRPr lang="en-US" sz="1400" b="0" i="0" u="none" strike="noStrike" dirty="0">
                        <a:solidFill>
                          <a:srgbClr val="000000"/>
                        </a:solidFill>
                        <a:effectLst/>
                        <a:latin typeface="等线" panose="02010600030101010101" charset="-122"/>
                        <a:ea typeface="等线" panose="02010600030101010101" charset="-122"/>
                      </a:endParaRPr>
                    </a:p>
                  </a:txBody>
                  <a:tcPr marL="7334" marR="7334" marT="7334" marB="0" anchor="ctr"/>
                </a:tc>
                <a:extLst>
                  <a:ext uri="{0D108BD9-81ED-4DB2-BD59-A6C34878D82A}">
                    <a16:rowId xmlns:a16="http://schemas.microsoft.com/office/drawing/2014/main" val="10001"/>
                  </a:ext>
                </a:extLst>
              </a:tr>
            </a:tbl>
          </a:graphicData>
        </a:graphic>
      </p:graphicFrame>
      <p:pic>
        <p:nvPicPr>
          <p:cNvPr id="4" name="图片 3"/>
          <p:cNvPicPr>
            <a:picLocks noChangeAspect="1"/>
          </p:cNvPicPr>
          <p:nvPr/>
        </p:nvPicPr>
        <p:blipFill>
          <a:blip r:embed="rId3"/>
          <a:stretch>
            <a:fillRect/>
          </a:stretch>
        </p:blipFill>
        <p:spPr>
          <a:xfrm>
            <a:off x="838199" y="3746840"/>
            <a:ext cx="9397253" cy="272192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9236"/>
            <a:ext cx="10515600" cy="535531"/>
          </a:xfrm>
        </p:spPr>
        <p:txBody>
          <a:bodyPr/>
          <a:lstStyle/>
          <a:p>
            <a:r>
              <a:rPr lang="zh-CN" altLang="en-US">
                <a:gradFill flip="none" rotWithShape="1">
                  <a:gsLst>
                    <a:gs pos="0">
                      <a:schemeClr val="bg1"/>
                    </a:gs>
                    <a:gs pos="100000">
                      <a:schemeClr val="accent2"/>
                    </a:gs>
                  </a:gsLst>
                  <a:lin ang="2700000" scaled="1"/>
                  <a:tileRect/>
                </a:gradFill>
              </a:rPr>
              <a:t>研究</a:t>
            </a:r>
            <a:r>
              <a:rPr lang="zh-CN" altLang="en-US" dirty="0">
                <a:gradFill flip="none" rotWithShape="1">
                  <a:gsLst>
                    <a:gs pos="0">
                      <a:schemeClr val="bg1"/>
                    </a:gs>
                    <a:gs pos="100000">
                      <a:schemeClr val="accent2"/>
                    </a:gs>
                  </a:gsLst>
                  <a:lin ang="2700000" scaled="1"/>
                  <a:tileRect/>
                </a:gradFill>
              </a:rPr>
              <a:t>成果概述</a:t>
            </a:r>
            <a:endParaRPr lang="zh-CN" altLang="en-US" dirty="0"/>
          </a:p>
        </p:txBody>
      </p:sp>
      <p:sp>
        <p:nvSpPr>
          <p:cNvPr id="6" name="文本框 5"/>
          <p:cNvSpPr txBox="1"/>
          <p:nvPr/>
        </p:nvSpPr>
        <p:spPr>
          <a:xfrm>
            <a:off x="762747" y="924974"/>
            <a:ext cx="11353800" cy="1077218"/>
          </a:xfrm>
          <a:prstGeom prst="rect">
            <a:avLst/>
          </a:prstGeom>
          <a:noFill/>
        </p:spPr>
        <p:txBody>
          <a:bodyPr wrap="square" rtlCol="0">
            <a:spAutoFit/>
          </a:bodyPr>
          <a:lstStyle/>
          <a:p>
            <a:r>
              <a:rPr lang="en-US" altLang="zh-CN" sz="360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rPr>
              <a:t>Cswin</a:t>
            </a:r>
            <a:r>
              <a:rPr lang="en-US" altLang="zh-CN" sz="36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-base</a:t>
            </a:r>
          </a:p>
          <a:p>
            <a:r>
              <a:rPr lang="zh-CN"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在</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Potsdam</a:t>
            </a:r>
            <a:r>
              <a:rPr lang="zh-CN"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数据集上训练了</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162</a:t>
            </a:r>
            <a:r>
              <a:rPr lang="zh-CN"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个</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epoch</a:t>
            </a:r>
            <a:r>
              <a:rPr lang="zh-CN"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80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rPr>
              <a:t>mIoU</a:t>
            </a:r>
            <a:r>
              <a:rPr lang="zh-CN"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为</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75.23</a:t>
            </a:r>
            <a:r>
              <a:rPr lang="zh-CN"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OA</a:t>
            </a:r>
            <a:r>
              <a:rPr lang="zh-CN"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为</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89.15</a:t>
            </a:r>
          </a:p>
        </p:txBody>
      </p:sp>
      <p:sp>
        <p:nvSpPr>
          <p:cNvPr id="10" name="文本框 9"/>
          <p:cNvSpPr txBox="1"/>
          <p:nvPr/>
        </p:nvSpPr>
        <p:spPr>
          <a:xfrm>
            <a:off x="762747" y="3118234"/>
            <a:ext cx="9397253"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可视化结果为：</a:t>
            </a:r>
          </a:p>
        </p:txBody>
      </p:sp>
      <p:graphicFrame>
        <p:nvGraphicFramePr>
          <p:cNvPr id="2" name="表格 1"/>
          <p:cNvGraphicFramePr>
            <a:graphicFrameLocks noGrp="1"/>
          </p:cNvGraphicFramePr>
          <p:nvPr/>
        </p:nvGraphicFramePr>
        <p:xfrm>
          <a:off x="838200" y="2040809"/>
          <a:ext cx="11113941" cy="889199"/>
        </p:xfrm>
        <a:graphic>
          <a:graphicData uri="http://schemas.openxmlformats.org/drawingml/2006/table">
            <a:tbl>
              <a:tblPr>
                <a:tableStyleId>{5C22544A-7EE6-4342-B048-85BDC9FD1C3A}</a:tableStyleId>
              </a:tblPr>
              <a:tblGrid>
                <a:gridCol w="1185102">
                  <a:extLst>
                    <a:ext uri="{9D8B030D-6E8A-4147-A177-3AD203B41FA5}">
                      <a16:colId xmlns:a16="http://schemas.microsoft.com/office/drawing/2014/main" val="20000"/>
                    </a:ext>
                  </a:extLst>
                </a:gridCol>
                <a:gridCol w="1546413">
                  <a:extLst>
                    <a:ext uri="{9D8B030D-6E8A-4147-A177-3AD203B41FA5}">
                      <a16:colId xmlns:a16="http://schemas.microsoft.com/office/drawing/2014/main" val="20001"/>
                    </a:ext>
                  </a:extLst>
                </a:gridCol>
                <a:gridCol w="1069482">
                  <a:extLst>
                    <a:ext uri="{9D8B030D-6E8A-4147-A177-3AD203B41FA5}">
                      <a16:colId xmlns:a16="http://schemas.microsoft.com/office/drawing/2014/main" val="20002"/>
                    </a:ext>
                  </a:extLst>
                </a:gridCol>
                <a:gridCol w="924957">
                  <a:extLst>
                    <a:ext uri="{9D8B030D-6E8A-4147-A177-3AD203B41FA5}">
                      <a16:colId xmlns:a16="http://schemas.microsoft.com/office/drawing/2014/main" val="20003"/>
                    </a:ext>
                  </a:extLst>
                </a:gridCol>
                <a:gridCol w="852695">
                  <a:extLst>
                    <a:ext uri="{9D8B030D-6E8A-4147-A177-3AD203B41FA5}">
                      <a16:colId xmlns:a16="http://schemas.microsoft.com/office/drawing/2014/main" val="20004"/>
                    </a:ext>
                  </a:extLst>
                </a:gridCol>
                <a:gridCol w="924957">
                  <a:extLst>
                    <a:ext uri="{9D8B030D-6E8A-4147-A177-3AD203B41FA5}">
                      <a16:colId xmlns:a16="http://schemas.microsoft.com/office/drawing/2014/main" val="20005"/>
                    </a:ext>
                  </a:extLst>
                </a:gridCol>
                <a:gridCol w="1156197">
                  <a:extLst>
                    <a:ext uri="{9D8B030D-6E8A-4147-A177-3AD203B41FA5}">
                      <a16:colId xmlns:a16="http://schemas.microsoft.com/office/drawing/2014/main" val="20006"/>
                    </a:ext>
                  </a:extLst>
                </a:gridCol>
                <a:gridCol w="1286269">
                  <a:extLst>
                    <a:ext uri="{9D8B030D-6E8A-4147-A177-3AD203B41FA5}">
                      <a16:colId xmlns:a16="http://schemas.microsoft.com/office/drawing/2014/main" val="20007"/>
                    </a:ext>
                  </a:extLst>
                </a:gridCol>
                <a:gridCol w="1228459">
                  <a:extLst>
                    <a:ext uri="{9D8B030D-6E8A-4147-A177-3AD203B41FA5}">
                      <a16:colId xmlns:a16="http://schemas.microsoft.com/office/drawing/2014/main" val="20008"/>
                    </a:ext>
                  </a:extLst>
                </a:gridCol>
                <a:gridCol w="939410">
                  <a:extLst>
                    <a:ext uri="{9D8B030D-6E8A-4147-A177-3AD203B41FA5}">
                      <a16:colId xmlns:a16="http://schemas.microsoft.com/office/drawing/2014/main" val="20009"/>
                    </a:ext>
                  </a:extLst>
                </a:gridCol>
              </a:tblGrid>
              <a:tr h="455253">
                <a:tc>
                  <a:txBody>
                    <a:bodyPr/>
                    <a:lstStyle/>
                    <a:p>
                      <a:pPr algn="ctr" fontAlgn="ctr"/>
                      <a:r>
                        <a:rPr lang="zh-CN" altLang="en-US" sz="1400" u="none" strike="noStrike">
                          <a:effectLst/>
                        </a:rPr>
                        <a:t>实验名称</a:t>
                      </a:r>
                      <a:endParaRPr lang="zh-CN" altLang="en-US" sz="1400" b="1" i="0" u="none" strike="noStrike">
                        <a:solidFill>
                          <a:srgbClr val="000000"/>
                        </a:solidFill>
                        <a:effectLst/>
                        <a:latin typeface="等线" panose="02010600030101010101" charset="-122"/>
                        <a:ea typeface="等线" panose="02010600030101010101" charset="-122"/>
                      </a:endParaRPr>
                    </a:p>
                  </a:txBody>
                  <a:tcPr marL="7226" marR="7226" marT="7226" marB="0" anchor="ctr"/>
                </a:tc>
                <a:tc>
                  <a:txBody>
                    <a:bodyPr/>
                    <a:lstStyle/>
                    <a:p>
                      <a:pPr algn="ctr" fontAlgn="ctr"/>
                      <a:r>
                        <a:rPr lang="en-US" sz="1400" u="none" strike="noStrike">
                          <a:effectLst/>
                        </a:rPr>
                        <a:t>Iteration or epoch</a:t>
                      </a:r>
                      <a:endParaRPr lang="en-US" sz="1400" b="1" i="0" u="none" strike="noStrike">
                        <a:solidFill>
                          <a:srgbClr val="000000"/>
                        </a:solidFill>
                        <a:effectLst/>
                        <a:latin typeface="等线" panose="02010600030101010101" charset="-122"/>
                        <a:ea typeface="等线" panose="02010600030101010101" charset="-122"/>
                      </a:endParaRPr>
                    </a:p>
                  </a:txBody>
                  <a:tcPr marL="7226" marR="7226" marT="7226" marB="0" anchor="ctr"/>
                </a:tc>
                <a:tc>
                  <a:txBody>
                    <a:bodyPr/>
                    <a:lstStyle/>
                    <a:p>
                      <a:pPr algn="ctr" fontAlgn="ctr"/>
                      <a:r>
                        <a:rPr lang="zh-CN" altLang="en-US" sz="1400" u="none" strike="noStrike">
                          <a:effectLst/>
                        </a:rPr>
                        <a:t>训练总时长</a:t>
                      </a:r>
                      <a:endParaRPr lang="zh-CN" altLang="en-US" sz="1400" b="1" i="0" u="none" strike="noStrike">
                        <a:solidFill>
                          <a:srgbClr val="000000"/>
                        </a:solidFill>
                        <a:effectLst/>
                        <a:latin typeface="等线" panose="02010600030101010101" charset="-122"/>
                        <a:ea typeface="等线" panose="02010600030101010101" charset="-122"/>
                      </a:endParaRPr>
                    </a:p>
                  </a:txBody>
                  <a:tcPr marL="7226" marR="7226" marT="7226" marB="0" anchor="ctr"/>
                </a:tc>
                <a:tc>
                  <a:txBody>
                    <a:bodyPr/>
                    <a:lstStyle/>
                    <a:p>
                      <a:pPr algn="ctr" fontAlgn="ctr"/>
                      <a:r>
                        <a:rPr lang="en-US" sz="1400" u="none" strike="noStrike">
                          <a:effectLst/>
                        </a:rPr>
                        <a:t>Batch-Size</a:t>
                      </a:r>
                      <a:endParaRPr lang="en-US" sz="1400" b="1" i="0" u="none" strike="noStrike">
                        <a:solidFill>
                          <a:srgbClr val="000000"/>
                        </a:solidFill>
                        <a:effectLst/>
                        <a:latin typeface="等线" panose="02010600030101010101" charset="-122"/>
                        <a:ea typeface="等线" panose="02010600030101010101" charset="-122"/>
                      </a:endParaRPr>
                    </a:p>
                  </a:txBody>
                  <a:tcPr marL="7226" marR="7226" marT="7226" marB="0" anchor="ctr"/>
                </a:tc>
                <a:tc>
                  <a:txBody>
                    <a:bodyPr/>
                    <a:lstStyle/>
                    <a:p>
                      <a:pPr algn="ctr" fontAlgn="ctr"/>
                      <a:r>
                        <a:rPr lang="en-US" sz="1400" u="none" strike="noStrike">
                          <a:effectLst/>
                        </a:rPr>
                        <a:t>Input Size</a:t>
                      </a:r>
                      <a:endParaRPr lang="en-US" sz="1400" b="1" i="0" u="none" strike="noStrike">
                        <a:solidFill>
                          <a:srgbClr val="000000"/>
                        </a:solidFill>
                        <a:effectLst/>
                        <a:latin typeface="等线" panose="02010600030101010101" charset="-122"/>
                        <a:ea typeface="等线" panose="02010600030101010101" charset="-122"/>
                      </a:endParaRPr>
                    </a:p>
                  </a:txBody>
                  <a:tcPr marL="7226" marR="7226" marT="7226" marB="0" anchor="ctr"/>
                </a:tc>
                <a:tc>
                  <a:txBody>
                    <a:bodyPr/>
                    <a:lstStyle/>
                    <a:p>
                      <a:pPr algn="ctr" fontAlgn="ctr"/>
                      <a:r>
                        <a:rPr lang="en-US" sz="1400" u="none" strike="noStrike">
                          <a:effectLst/>
                        </a:rPr>
                        <a:t>OA(</a:t>
                      </a:r>
                      <a:r>
                        <a:rPr lang="zh-CN" altLang="en-US" sz="1400" u="none" strike="noStrike">
                          <a:effectLst/>
                        </a:rPr>
                        <a:t>最高</a:t>
                      </a:r>
                      <a:r>
                        <a:rPr lang="en-US" altLang="zh-CN" sz="1400" u="none" strike="noStrike">
                          <a:effectLst/>
                        </a:rPr>
                        <a:t>)</a:t>
                      </a:r>
                      <a:endParaRPr lang="en-US" altLang="zh-CN" sz="1400" b="1" i="0" u="none" strike="noStrike">
                        <a:solidFill>
                          <a:srgbClr val="000000"/>
                        </a:solidFill>
                        <a:effectLst/>
                        <a:latin typeface="等线" panose="02010600030101010101" charset="-122"/>
                        <a:ea typeface="等线" panose="02010600030101010101" charset="-122"/>
                      </a:endParaRPr>
                    </a:p>
                  </a:txBody>
                  <a:tcPr marL="7226" marR="7226" marT="7226" marB="0" anchor="ctr"/>
                </a:tc>
                <a:tc>
                  <a:txBody>
                    <a:bodyPr/>
                    <a:lstStyle/>
                    <a:p>
                      <a:pPr algn="ctr" fontAlgn="ctr"/>
                      <a:r>
                        <a:rPr lang="en-US" sz="1400" u="none" strike="noStrike">
                          <a:effectLst/>
                        </a:rPr>
                        <a:t>mIoU(</a:t>
                      </a:r>
                      <a:r>
                        <a:rPr lang="zh-CN" altLang="en-US" sz="1400" u="none" strike="noStrike">
                          <a:effectLst/>
                        </a:rPr>
                        <a:t>最高</a:t>
                      </a:r>
                      <a:r>
                        <a:rPr lang="en-US" altLang="zh-CN" sz="1400" u="none" strike="noStrike">
                          <a:effectLst/>
                        </a:rPr>
                        <a:t>)</a:t>
                      </a:r>
                      <a:endParaRPr lang="en-US" altLang="zh-CN" sz="1400" b="1" i="0" u="none" strike="noStrike">
                        <a:solidFill>
                          <a:srgbClr val="000000"/>
                        </a:solidFill>
                        <a:effectLst/>
                        <a:latin typeface="等线" panose="02010600030101010101" charset="-122"/>
                        <a:ea typeface="等线" panose="02010600030101010101" charset="-122"/>
                      </a:endParaRPr>
                    </a:p>
                  </a:txBody>
                  <a:tcPr marL="7226" marR="7226" marT="7226" marB="0" anchor="ctr"/>
                </a:tc>
                <a:tc>
                  <a:txBody>
                    <a:bodyPr/>
                    <a:lstStyle/>
                    <a:p>
                      <a:pPr algn="ctr" fontAlgn="ctr"/>
                      <a:r>
                        <a:rPr lang="en-US" sz="1400" u="none" strike="noStrike">
                          <a:effectLst/>
                        </a:rPr>
                        <a:t>OA(%</a:t>
                      </a:r>
                      <a:r>
                        <a:rPr lang="zh-CN" altLang="en-US" sz="1400" u="none" strike="noStrike">
                          <a:effectLst/>
                        </a:rPr>
                        <a:t>最高</a:t>
                      </a:r>
                      <a:r>
                        <a:rPr lang="en-US" altLang="zh-CN" sz="1400" u="none" strike="noStrike">
                          <a:effectLst/>
                        </a:rPr>
                        <a:t>, </a:t>
                      </a:r>
                      <a:r>
                        <a:rPr lang="en-US" sz="1400" u="none" strike="noStrike">
                          <a:effectLst/>
                        </a:rPr>
                        <a:t>no_boundary)</a:t>
                      </a:r>
                      <a:endParaRPr lang="en-US" sz="1400" b="1" i="0" u="none" strike="noStrike">
                        <a:solidFill>
                          <a:srgbClr val="000000"/>
                        </a:solidFill>
                        <a:effectLst/>
                        <a:latin typeface="等线" panose="02010600030101010101" charset="-122"/>
                        <a:ea typeface="等线" panose="02010600030101010101" charset="-122"/>
                      </a:endParaRPr>
                    </a:p>
                  </a:txBody>
                  <a:tcPr marL="7226" marR="7226" marT="7226" marB="0" anchor="ctr"/>
                </a:tc>
                <a:tc>
                  <a:txBody>
                    <a:bodyPr/>
                    <a:lstStyle/>
                    <a:p>
                      <a:pPr algn="ctr" fontAlgn="ctr"/>
                      <a:r>
                        <a:rPr lang="en-US" sz="1400" u="none" strike="noStrike">
                          <a:effectLst/>
                        </a:rPr>
                        <a:t>mIoU(%</a:t>
                      </a:r>
                      <a:r>
                        <a:rPr lang="zh-CN" altLang="en-US" sz="1400" u="none" strike="noStrike">
                          <a:effectLst/>
                        </a:rPr>
                        <a:t>最高</a:t>
                      </a:r>
                      <a:r>
                        <a:rPr lang="en-US" altLang="zh-CN" sz="1400" u="none" strike="noStrike">
                          <a:effectLst/>
                        </a:rPr>
                        <a:t>, </a:t>
                      </a:r>
                      <a:r>
                        <a:rPr lang="en-US" sz="1400" u="none" strike="noStrike">
                          <a:effectLst/>
                        </a:rPr>
                        <a:t>no_boundary)</a:t>
                      </a:r>
                      <a:endParaRPr lang="en-US" sz="1400" b="1" i="0" u="none" strike="noStrike">
                        <a:solidFill>
                          <a:srgbClr val="000000"/>
                        </a:solidFill>
                        <a:effectLst/>
                        <a:latin typeface="等线" panose="02010600030101010101" charset="-122"/>
                        <a:ea typeface="等线" panose="02010600030101010101" charset="-122"/>
                      </a:endParaRPr>
                    </a:p>
                  </a:txBody>
                  <a:tcPr marL="7226" marR="7226" marT="7226" marB="0" anchor="ctr"/>
                </a:tc>
                <a:tc>
                  <a:txBody>
                    <a:bodyPr/>
                    <a:lstStyle/>
                    <a:p>
                      <a:pPr algn="ctr" fontAlgn="ctr"/>
                      <a:r>
                        <a:rPr lang="zh-CN" altLang="en-US" sz="1400" u="none" strike="noStrike">
                          <a:effectLst/>
                        </a:rPr>
                        <a:t>预训练模型</a:t>
                      </a:r>
                      <a:endParaRPr lang="zh-CN" altLang="en-US" sz="1400" b="1" i="0" u="none" strike="noStrike">
                        <a:solidFill>
                          <a:srgbClr val="000000"/>
                        </a:solidFill>
                        <a:effectLst/>
                        <a:latin typeface="等线" panose="02010600030101010101" charset="-122"/>
                        <a:ea typeface="等线" panose="02010600030101010101" charset="-122"/>
                      </a:endParaRPr>
                    </a:p>
                  </a:txBody>
                  <a:tcPr marL="7226" marR="7226" marT="7226" marB="0" anchor="ctr"/>
                </a:tc>
                <a:extLst>
                  <a:ext uri="{0D108BD9-81ED-4DB2-BD59-A6C34878D82A}">
                    <a16:rowId xmlns:a16="http://schemas.microsoft.com/office/drawing/2014/main" val="10000"/>
                  </a:ext>
                </a:extLst>
              </a:tr>
              <a:tr h="277618">
                <a:tc>
                  <a:txBody>
                    <a:bodyPr/>
                    <a:lstStyle/>
                    <a:p>
                      <a:pPr algn="ctr" fontAlgn="ctr"/>
                      <a:r>
                        <a:rPr lang="en-US" sz="1400" u="none" strike="noStrike">
                          <a:effectLst/>
                        </a:rPr>
                        <a:t>Cswin-base</a:t>
                      </a:r>
                      <a:endParaRPr lang="en-US" sz="1400" b="1" i="0" u="none" strike="noStrike">
                        <a:solidFill>
                          <a:srgbClr val="000000"/>
                        </a:solidFill>
                        <a:effectLst/>
                        <a:latin typeface="等线" panose="02010600030101010101" charset="-122"/>
                        <a:ea typeface="等线" panose="02010600030101010101" charset="-122"/>
                      </a:endParaRPr>
                    </a:p>
                  </a:txBody>
                  <a:tcPr marL="7226" marR="7226" marT="7226" marB="0" anchor="ctr"/>
                </a:tc>
                <a:tc>
                  <a:txBody>
                    <a:bodyPr/>
                    <a:lstStyle/>
                    <a:p>
                      <a:pPr algn="ctr" fontAlgn="ctr"/>
                      <a:r>
                        <a:rPr lang="en-US" sz="1400" u="none" strike="noStrike">
                          <a:effectLst/>
                        </a:rPr>
                        <a:t>140000 iteration =162epoch</a:t>
                      </a:r>
                      <a:endParaRPr lang="en-US" sz="1400" b="0" i="0" u="none" strike="noStrike">
                        <a:solidFill>
                          <a:srgbClr val="000000"/>
                        </a:solidFill>
                        <a:effectLst/>
                        <a:latin typeface="等线" panose="02010600030101010101" charset="-122"/>
                        <a:ea typeface="等线" panose="02010600030101010101" charset="-122"/>
                      </a:endParaRPr>
                    </a:p>
                  </a:txBody>
                  <a:tcPr marL="7226" marR="7226" marT="7226" marB="0" anchor="ctr"/>
                </a:tc>
                <a:tc>
                  <a:txBody>
                    <a:bodyPr/>
                    <a:lstStyle/>
                    <a:p>
                      <a:pPr algn="ctr" fontAlgn="ctr"/>
                      <a:r>
                        <a:rPr lang="en-US" sz="1400" u="none" strike="noStrike">
                          <a:effectLst/>
                        </a:rPr>
                        <a:t>38h</a:t>
                      </a:r>
                      <a:endParaRPr lang="en-US" sz="1400" b="0" i="0" u="none" strike="noStrike">
                        <a:solidFill>
                          <a:srgbClr val="000000"/>
                        </a:solidFill>
                        <a:effectLst/>
                        <a:latin typeface="等线" panose="02010600030101010101" charset="-122"/>
                        <a:ea typeface="等线" panose="02010600030101010101" charset="-122"/>
                      </a:endParaRPr>
                    </a:p>
                  </a:txBody>
                  <a:tcPr marL="7226" marR="7226" marT="7226" marB="0" anchor="ctr"/>
                </a:tc>
                <a:tc>
                  <a:txBody>
                    <a:bodyPr/>
                    <a:lstStyle/>
                    <a:p>
                      <a:pPr algn="ctr" fontAlgn="ctr"/>
                      <a:r>
                        <a:rPr lang="en-US" altLang="zh-CN" sz="1400" u="none" strike="noStrike">
                          <a:effectLst/>
                        </a:rPr>
                        <a:t>4</a:t>
                      </a:r>
                      <a:endParaRPr lang="en-US" altLang="zh-CN" sz="1400" b="0" i="0" u="none" strike="noStrike">
                        <a:solidFill>
                          <a:srgbClr val="000000"/>
                        </a:solidFill>
                        <a:effectLst/>
                        <a:latin typeface="等线" panose="02010600030101010101" charset="-122"/>
                        <a:ea typeface="等线" panose="02010600030101010101" charset="-122"/>
                      </a:endParaRPr>
                    </a:p>
                  </a:txBody>
                  <a:tcPr marL="7226" marR="7226" marT="7226" marB="0" anchor="ctr"/>
                </a:tc>
                <a:tc>
                  <a:txBody>
                    <a:bodyPr/>
                    <a:lstStyle/>
                    <a:p>
                      <a:pPr algn="ctr" fontAlgn="ctr"/>
                      <a:r>
                        <a:rPr lang="en-US" altLang="zh-CN" sz="1400" u="none" strike="noStrike">
                          <a:effectLst/>
                        </a:rPr>
                        <a:t>512*512</a:t>
                      </a:r>
                      <a:endParaRPr lang="en-US" altLang="zh-CN" sz="1400" b="0" i="0" u="none" strike="noStrike">
                        <a:solidFill>
                          <a:srgbClr val="000000"/>
                        </a:solidFill>
                        <a:effectLst/>
                        <a:latin typeface="等线" panose="02010600030101010101" charset="-122"/>
                        <a:ea typeface="等线" panose="02010600030101010101" charset="-122"/>
                      </a:endParaRPr>
                    </a:p>
                  </a:txBody>
                  <a:tcPr marL="7226" marR="7226" marT="7226" marB="0" anchor="ctr"/>
                </a:tc>
                <a:tc>
                  <a:txBody>
                    <a:bodyPr/>
                    <a:lstStyle/>
                    <a:p>
                      <a:pPr algn="ctr" fontAlgn="ctr"/>
                      <a:r>
                        <a:rPr lang="en-US" altLang="zh-CN" sz="1400" u="none" strike="noStrike">
                          <a:effectLst/>
                        </a:rPr>
                        <a:t>89.15</a:t>
                      </a:r>
                      <a:endParaRPr lang="en-US" altLang="zh-CN" sz="1400" b="0" i="0" u="none" strike="noStrike">
                        <a:solidFill>
                          <a:srgbClr val="000000"/>
                        </a:solidFill>
                        <a:effectLst/>
                        <a:latin typeface="等线" panose="02010600030101010101" charset="-122"/>
                        <a:ea typeface="等线" panose="02010600030101010101" charset="-122"/>
                      </a:endParaRPr>
                    </a:p>
                  </a:txBody>
                  <a:tcPr marL="7226" marR="7226" marT="7226" marB="0" anchor="ctr"/>
                </a:tc>
                <a:tc>
                  <a:txBody>
                    <a:bodyPr/>
                    <a:lstStyle/>
                    <a:p>
                      <a:pPr algn="ctr" fontAlgn="ctr"/>
                      <a:r>
                        <a:rPr lang="en-US" altLang="zh-CN" sz="1400" u="none" strike="noStrike">
                          <a:effectLst/>
                        </a:rPr>
                        <a:t>75.23</a:t>
                      </a:r>
                      <a:endParaRPr lang="en-US" altLang="zh-CN" sz="1400" b="0" i="0" u="none" strike="noStrike">
                        <a:solidFill>
                          <a:srgbClr val="000000"/>
                        </a:solidFill>
                        <a:effectLst/>
                        <a:latin typeface="等线" panose="02010600030101010101" charset="-122"/>
                        <a:ea typeface="等线" panose="02010600030101010101" charset="-122"/>
                      </a:endParaRPr>
                    </a:p>
                  </a:txBody>
                  <a:tcPr marL="7226" marR="7226" marT="7226" marB="0" anchor="ctr"/>
                </a:tc>
                <a:tc>
                  <a:txBody>
                    <a:bodyPr/>
                    <a:lstStyle/>
                    <a:p>
                      <a:pPr algn="ctr" fontAlgn="ctr"/>
                      <a:r>
                        <a:rPr lang="en-US" altLang="zh-CN" sz="1400" u="none" strike="noStrike">
                          <a:effectLst/>
                        </a:rPr>
                        <a:t>91.29</a:t>
                      </a:r>
                      <a:endParaRPr lang="en-US" altLang="zh-CN" sz="1400" b="0" i="0" u="none" strike="noStrike">
                        <a:solidFill>
                          <a:srgbClr val="000000"/>
                        </a:solidFill>
                        <a:effectLst/>
                        <a:latin typeface="等线" panose="02010600030101010101" charset="-122"/>
                        <a:ea typeface="等线" panose="02010600030101010101" charset="-122"/>
                      </a:endParaRPr>
                    </a:p>
                  </a:txBody>
                  <a:tcPr marL="7226" marR="7226" marT="7226" marB="0" anchor="ctr"/>
                </a:tc>
                <a:tc>
                  <a:txBody>
                    <a:bodyPr/>
                    <a:lstStyle/>
                    <a:p>
                      <a:pPr algn="ctr" fontAlgn="ctr"/>
                      <a:r>
                        <a:rPr lang="en-US" altLang="zh-CN" sz="1400" u="none" strike="noStrike">
                          <a:effectLst/>
                        </a:rPr>
                        <a:t>79.45</a:t>
                      </a:r>
                      <a:endParaRPr lang="en-US" altLang="zh-CN" sz="1400" b="0" i="0" u="none" strike="noStrike">
                        <a:solidFill>
                          <a:srgbClr val="000000"/>
                        </a:solidFill>
                        <a:effectLst/>
                        <a:latin typeface="等线" panose="02010600030101010101" charset="-122"/>
                        <a:ea typeface="等线" panose="02010600030101010101" charset="-122"/>
                      </a:endParaRPr>
                    </a:p>
                  </a:txBody>
                  <a:tcPr marL="7226" marR="7226" marT="7226" marB="0" anchor="ctr"/>
                </a:tc>
                <a:tc>
                  <a:txBody>
                    <a:bodyPr/>
                    <a:lstStyle/>
                    <a:p>
                      <a:pPr algn="ctr" fontAlgn="ctr"/>
                      <a:r>
                        <a:rPr lang="en-US" sz="1400" u="none" strike="noStrike" dirty="0">
                          <a:effectLst/>
                        </a:rPr>
                        <a:t>Img-1k</a:t>
                      </a:r>
                      <a:endParaRPr lang="en-US" sz="1400" b="0" i="0" u="none" strike="noStrike" dirty="0">
                        <a:solidFill>
                          <a:srgbClr val="000000"/>
                        </a:solidFill>
                        <a:effectLst/>
                        <a:latin typeface="等线" panose="02010600030101010101" charset="-122"/>
                        <a:ea typeface="等线" panose="02010600030101010101" charset="-122"/>
                      </a:endParaRPr>
                    </a:p>
                  </a:txBody>
                  <a:tcPr marL="7226" marR="7226" marT="7226" marB="0" anchor="ctr"/>
                </a:tc>
                <a:extLst>
                  <a:ext uri="{0D108BD9-81ED-4DB2-BD59-A6C34878D82A}">
                    <a16:rowId xmlns:a16="http://schemas.microsoft.com/office/drawing/2014/main" val="10001"/>
                  </a:ext>
                </a:extLst>
              </a:tr>
            </a:tbl>
          </a:graphicData>
        </a:graphic>
      </p:graphicFrame>
      <p:pic>
        <p:nvPicPr>
          <p:cNvPr id="4" name="图片 3"/>
          <p:cNvPicPr>
            <a:picLocks noChangeAspect="1"/>
          </p:cNvPicPr>
          <p:nvPr/>
        </p:nvPicPr>
        <p:blipFill>
          <a:blip r:embed="rId3"/>
          <a:stretch>
            <a:fillRect/>
          </a:stretch>
        </p:blipFill>
        <p:spPr>
          <a:xfrm>
            <a:off x="838200" y="3829680"/>
            <a:ext cx="9070753" cy="261784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9236"/>
            <a:ext cx="10515600" cy="535531"/>
          </a:xfrm>
        </p:spPr>
        <p:txBody>
          <a:bodyPr/>
          <a:lstStyle/>
          <a:p>
            <a:r>
              <a:rPr lang="zh-CN" altLang="en-US">
                <a:gradFill flip="none" rotWithShape="1">
                  <a:gsLst>
                    <a:gs pos="0">
                      <a:schemeClr val="bg1"/>
                    </a:gs>
                    <a:gs pos="100000">
                      <a:schemeClr val="accent2"/>
                    </a:gs>
                  </a:gsLst>
                  <a:lin ang="2700000" scaled="1"/>
                  <a:tileRect/>
                </a:gradFill>
              </a:rPr>
              <a:t>研究</a:t>
            </a:r>
            <a:r>
              <a:rPr lang="zh-CN" altLang="en-US" dirty="0">
                <a:gradFill flip="none" rotWithShape="1">
                  <a:gsLst>
                    <a:gs pos="0">
                      <a:schemeClr val="bg1"/>
                    </a:gs>
                    <a:gs pos="100000">
                      <a:schemeClr val="accent2"/>
                    </a:gs>
                  </a:gsLst>
                  <a:lin ang="2700000" scaled="1"/>
                  <a:tileRect/>
                </a:gradFill>
              </a:rPr>
              <a:t>成果概述</a:t>
            </a:r>
            <a:endParaRPr lang="zh-CN" altLang="en-US" dirty="0"/>
          </a:p>
        </p:txBody>
      </p:sp>
      <p:sp>
        <p:nvSpPr>
          <p:cNvPr id="6" name="文本框 5"/>
          <p:cNvSpPr txBox="1"/>
          <p:nvPr/>
        </p:nvSpPr>
        <p:spPr>
          <a:xfrm>
            <a:off x="366506" y="900912"/>
            <a:ext cx="12465573" cy="1077218"/>
          </a:xfrm>
          <a:prstGeom prst="rect">
            <a:avLst/>
          </a:prstGeom>
          <a:noFill/>
        </p:spPr>
        <p:txBody>
          <a:bodyPr wrap="square" rtlCol="0">
            <a:spAutoFit/>
          </a:bodyPr>
          <a:lstStyle/>
          <a:p>
            <a:r>
              <a:rPr lang="en-US" altLang="zh-CN" sz="360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rPr>
              <a:t>Segformer</a:t>
            </a:r>
            <a:endParaRPr lang="en-US" altLang="zh-CN" sz="3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在 </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Potsdam </a:t>
            </a:r>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数据集上训练了 </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80 </a:t>
            </a:r>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个 </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epoch</a:t>
            </a:r>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80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rPr>
              <a:t>mIoU</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为 </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75.49</a:t>
            </a:r>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OA </a:t>
            </a:r>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为 </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89.29</a:t>
            </a:r>
          </a:p>
        </p:txBody>
      </p:sp>
      <p:sp>
        <p:nvSpPr>
          <p:cNvPr id="10" name="文本框 9"/>
          <p:cNvSpPr txBox="1"/>
          <p:nvPr/>
        </p:nvSpPr>
        <p:spPr>
          <a:xfrm>
            <a:off x="366507" y="3168683"/>
            <a:ext cx="10061498"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   可视化结果为：</a:t>
            </a:r>
          </a:p>
        </p:txBody>
      </p:sp>
      <p:graphicFrame>
        <p:nvGraphicFramePr>
          <p:cNvPr id="2" name="表格 1"/>
          <p:cNvGraphicFramePr>
            <a:graphicFrameLocks noGrp="1"/>
          </p:cNvGraphicFramePr>
          <p:nvPr/>
        </p:nvGraphicFramePr>
        <p:xfrm>
          <a:off x="462079" y="2079937"/>
          <a:ext cx="11267841" cy="876838"/>
        </p:xfrm>
        <a:graphic>
          <a:graphicData uri="http://schemas.openxmlformats.org/drawingml/2006/table">
            <a:tbl>
              <a:tblPr>
                <a:tableStyleId>{5C22544A-7EE6-4342-B048-85BDC9FD1C3A}</a:tableStyleId>
              </a:tblPr>
              <a:tblGrid>
                <a:gridCol w="1201512">
                  <a:extLst>
                    <a:ext uri="{9D8B030D-6E8A-4147-A177-3AD203B41FA5}">
                      <a16:colId xmlns:a16="http://schemas.microsoft.com/office/drawing/2014/main" val="20000"/>
                    </a:ext>
                  </a:extLst>
                </a:gridCol>
                <a:gridCol w="1567827">
                  <a:extLst>
                    <a:ext uri="{9D8B030D-6E8A-4147-A177-3AD203B41FA5}">
                      <a16:colId xmlns:a16="http://schemas.microsoft.com/office/drawing/2014/main" val="20001"/>
                    </a:ext>
                  </a:extLst>
                </a:gridCol>
                <a:gridCol w="1084292">
                  <a:extLst>
                    <a:ext uri="{9D8B030D-6E8A-4147-A177-3AD203B41FA5}">
                      <a16:colId xmlns:a16="http://schemas.microsoft.com/office/drawing/2014/main" val="20002"/>
                    </a:ext>
                  </a:extLst>
                </a:gridCol>
                <a:gridCol w="937766">
                  <a:extLst>
                    <a:ext uri="{9D8B030D-6E8A-4147-A177-3AD203B41FA5}">
                      <a16:colId xmlns:a16="http://schemas.microsoft.com/office/drawing/2014/main" val="20003"/>
                    </a:ext>
                  </a:extLst>
                </a:gridCol>
                <a:gridCol w="864503">
                  <a:extLst>
                    <a:ext uri="{9D8B030D-6E8A-4147-A177-3AD203B41FA5}">
                      <a16:colId xmlns:a16="http://schemas.microsoft.com/office/drawing/2014/main" val="20004"/>
                    </a:ext>
                  </a:extLst>
                </a:gridCol>
                <a:gridCol w="937766">
                  <a:extLst>
                    <a:ext uri="{9D8B030D-6E8A-4147-A177-3AD203B41FA5}">
                      <a16:colId xmlns:a16="http://schemas.microsoft.com/office/drawing/2014/main" val="20005"/>
                    </a:ext>
                  </a:extLst>
                </a:gridCol>
                <a:gridCol w="1172207">
                  <a:extLst>
                    <a:ext uri="{9D8B030D-6E8A-4147-A177-3AD203B41FA5}">
                      <a16:colId xmlns:a16="http://schemas.microsoft.com/office/drawing/2014/main" val="20006"/>
                    </a:ext>
                  </a:extLst>
                </a:gridCol>
                <a:gridCol w="1304080">
                  <a:extLst>
                    <a:ext uri="{9D8B030D-6E8A-4147-A177-3AD203B41FA5}">
                      <a16:colId xmlns:a16="http://schemas.microsoft.com/office/drawing/2014/main" val="20007"/>
                    </a:ext>
                  </a:extLst>
                </a:gridCol>
                <a:gridCol w="1245470">
                  <a:extLst>
                    <a:ext uri="{9D8B030D-6E8A-4147-A177-3AD203B41FA5}">
                      <a16:colId xmlns:a16="http://schemas.microsoft.com/office/drawing/2014/main" val="20008"/>
                    </a:ext>
                  </a:extLst>
                </a:gridCol>
                <a:gridCol w="952418">
                  <a:extLst>
                    <a:ext uri="{9D8B030D-6E8A-4147-A177-3AD203B41FA5}">
                      <a16:colId xmlns:a16="http://schemas.microsoft.com/office/drawing/2014/main" val="20009"/>
                    </a:ext>
                  </a:extLst>
                </a:gridCol>
              </a:tblGrid>
              <a:tr h="581483">
                <a:tc>
                  <a:txBody>
                    <a:bodyPr/>
                    <a:lstStyle/>
                    <a:p>
                      <a:pPr algn="ctr" fontAlgn="ctr"/>
                      <a:r>
                        <a:rPr lang="zh-CN" altLang="en-US" sz="1400" u="none" strike="noStrike">
                          <a:effectLst/>
                        </a:rPr>
                        <a:t>实验名称</a:t>
                      </a:r>
                      <a:endParaRPr lang="zh-CN" altLang="en-US" sz="1400" b="1" i="0" u="none" strike="noStrike">
                        <a:solidFill>
                          <a:srgbClr val="000000"/>
                        </a:solidFill>
                        <a:effectLst/>
                        <a:latin typeface="等线" panose="02010600030101010101" charset="-122"/>
                        <a:ea typeface="等线" panose="02010600030101010101" charset="-122"/>
                      </a:endParaRPr>
                    </a:p>
                  </a:txBody>
                  <a:tcPr marL="7326" marR="7326" marT="7326" marB="0" anchor="ctr"/>
                </a:tc>
                <a:tc>
                  <a:txBody>
                    <a:bodyPr/>
                    <a:lstStyle/>
                    <a:p>
                      <a:pPr algn="ctr" fontAlgn="ctr"/>
                      <a:r>
                        <a:rPr lang="en-US" sz="1400" u="none" strike="noStrike" dirty="0">
                          <a:effectLst/>
                        </a:rPr>
                        <a:t>Iteration or epoch</a:t>
                      </a:r>
                      <a:endParaRPr lang="en-US" sz="1400" b="1" i="0" u="none" strike="noStrike" dirty="0">
                        <a:solidFill>
                          <a:srgbClr val="000000"/>
                        </a:solidFill>
                        <a:effectLst/>
                        <a:latin typeface="等线" panose="02010600030101010101" charset="-122"/>
                        <a:ea typeface="等线" panose="02010600030101010101" charset="-122"/>
                      </a:endParaRPr>
                    </a:p>
                  </a:txBody>
                  <a:tcPr marL="7326" marR="7326" marT="7326" marB="0" anchor="ctr"/>
                </a:tc>
                <a:tc>
                  <a:txBody>
                    <a:bodyPr/>
                    <a:lstStyle/>
                    <a:p>
                      <a:pPr algn="ctr" fontAlgn="ctr"/>
                      <a:r>
                        <a:rPr lang="zh-CN" altLang="en-US" sz="1400" u="none" strike="noStrike">
                          <a:effectLst/>
                        </a:rPr>
                        <a:t>训练总时长</a:t>
                      </a:r>
                      <a:endParaRPr lang="zh-CN" altLang="en-US" sz="1400" b="1" i="0" u="none" strike="noStrike">
                        <a:solidFill>
                          <a:srgbClr val="000000"/>
                        </a:solidFill>
                        <a:effectLst/>
                        <a:latin typeface="等线" panose="02010600030101010101" charset="-122"/>
                        <a:ea typeface="等线" panose="02010600030101010101" charset="-122"/>
                      </a:endParaRPr>
                    </a:p>
                  </a:txBody>
                  <a:tcPr marL="7326" marR="7326" marT="7326" marB="0" anchor="ctr"/>
                </a:tc>
                <a:tc>
                  <a:txBody>
                    <a:bodyPr/>
                    <a:lstStyle/>
                    <a:p>
                      <a:pPr algn="ctr" fontAlgn="ctr"/>
                      <a:r>
                        <a:rPr lang="en-US" sz="1400" u="none" strike="noStrike">
                          <a:effectLst/>
                        </a:rPr>
                        <a:t>Batch-Size</a:t>
                      </a:r>
                      <a:endParaRPr lang="en-US" sz="1400" b="1" i="0" u="none" strike="noStrike">
                        <a:solidFill>
                          <a:srgbClr val="000000"/>
                        </a:solidFill>
                        <a:effectLst/>
                        <a:latin typeface="等线" panose="02010600030101010101" charset="-122"/>
                        <a:ea typeface="等线" panose="02010600030101010101" charset="-122"/>
                      </a:endParaRPr>
                    </a:p>
                  </a:txBody>
                  <a:tcPr marL="7326" marR="7326" marT="7326" marB="0" anchor="ctr"/>
                </a:tc>
                <a:tc>
                  <a:txBody>
                    <a:bodyPr/>
                    <a:lstStyle/>
                    <a:p>
                      <a:pPr algn="ctr" fontAlgn="ctr"/>
                      <a:r>
                        <a:rPr lang="en-US" sz="1400" u="none" strike="noStrike">
                          <a:effectLst/>
                        </a:rPr>
                        <a:t>Input Size</a:t>
                      </a:r>
                      <a:endParaRPr lang="en-US" sz="1400" b="1" i="0" u="none" strike="noStrike">
                        <a:solidFill>
                          <a:srgbClr val="000000"/>
                        </a:solidFill>
                        <a:effectLst/>
                        <a:latin typeface="等线" panose="02010600030101010101" charset="-122"/>
                        <a:ea typeface="等线" panose="02010600030101010101" charset="-122"/>
                      </a:endParaRPr>
                    </a:p>
                  </a:txBody>
                  <a:tcPr marL="7326" marR="7326" marT="7326" marB="0" anchor="ctr"/>
                </a:tc>
                <a:tc>
                  <a:txBody>
                    <a:bodyPr/>
                    <a:lstStyle/>
                    <a:p>
                      <a:pPr algn="ctr" fontAlgn="ctr"/>
                      <a:r>
                        <a:rPr lang="en-US" sz="1400" u="none" strike="noStrike">
                          <a:effectLst/>
                        </a:rPr>
                        <a:t>OA(</a:t>
                      </a:r>
                      <a:r>
                        <a:rPr lang="zh-CN" altLang="en-US" sz="1400" u="none" strike="noStrike">
                          <a:effectLst/>
                        </a:rPr>
                        <a:t>最高</a:t>
                      </a:r>
                      <a:r>
                        <a:rPr lang="en-US" altLang="zh-CN" sz="1400" u="none" strike="noStrike">
                          <a:effectLst/>
                        </a:rPr>
                        <a:t>)</a:t>
                      </a:r>
                      <a:endParaRPr lang="en-US" altLang="zh-CN" sz="1400" b="1" i="0" u="none" strike="noStrike">
                        <a:solidFill>
                          <a:srgbClr val="000000"/>
                        </a:solidFill>
                        <a:effectLst/>
                        <a:latin typeface="等线" panose="02010600030101010101" charset="-122"/>
                        <a:ea typeface="等线" panose="02010600030101010101" charset="-122"/>
                      </a:endParaRPr>
                    </a:p>
                  </a:txBody>
                  <a:tcPr marL="7326" marR="7326" marT="7326" marB="0" anchor="ctr"/>
                </a:tc>
                <a:tc>
                  <a:txBody>
                    <a:bodyPr/>
                    <a:lstStyle/>
                    <a:p>
                      <a:pPr algn="ctr" fontAlgn="ctr"/>
                      <a:r>
                        <a:rPr lang="en-US" sz="1400" u="none" strike="noStrike">
                          <a:effectLst/>
                        </a:rPr>
                        <a:t>mIoU(</a:t>
                      </a:r>
                      <a:r>
                        <a:rPr lang="zh-CN" altLang="en-US" sz="1400" u="none" strike="noStrike">
                          <a:effectLst/>
                        </a:rPr>
                        <a:t>最高</a:t>
                      </a:r>
                      <a:r>
                        <a:rPr lang="en-US" altLang="zh-CN" sz="1400" u="none" strike="noStrike">
                          <a:effectLst/>
                        </a:rPr>
                        <a:t>)</a:t>
                      </a:r>
                      <a:endParaRPr lang="en-US" altLang="zh-CN" sz="1400" b="1" i="0" u="none" strike="noStrike">
                        <a:solidFill>
                          <a:srgbClr val="000000"/>
                        </a:solidFill>
                        <a:effectLst/>
                        <a:latin typeface="等线" panose="02010600030101010101" charset="-122"/>
                        <a:ea typeface="等线" panose="02010600030101010101" charset="-122"/>
                      </a:endParaRPr>
                    </a:p>
                  </a:txBody>
                  <a:tcPr marL="7326" marR="7326" marT="7326" marB="0" anchor="ctr"/>
                </a:tc>
                <a:tc>
                  <a:txBody>
                    <a:bodyPr/>
                    <a:lstStyle/>
                    <a:p>
                      <a:pPr algn="ctr" fontAlgn="ctr"/>
                      <a:r>
                        <a:rPr lang="en-US" sz="1400" u="none" strike="noStrike" dirty="0">
                          <a:effectLst/>
                        </a:rPr>
                        <a:t>OA(%</a:t>
                      </a:r>
                      <a:r>
                        <a:rPr lang="zh-CN" altLang="en-US" sz="1400" u="none" strike="noStrike" dirty="0">
                          <a:effectLst/>
                        </a:rPr>
                        <a:t>最高</a:t>
                      </a:r>
                      <a:r>
                        <a:rPr lang="en-US" altLang="zh-CN" sz="1400" u="none" strike="noStrike" dirty="0">
                          <a:effectLst/>
                        </a:rPr>
                        <a:t>, </a:t>
                      </a:r>
                      <a:r>
                        <a:rPr lang="en-US" sz="1400" u="none" strike="noStrike" dirty="0" err="1">
                          <a:effectLst/>
                        </a:rPr>
                        <a:t>no_boundary</a:t>
                      </a:r>
                      <a:r>
                        <a:rPr lang="en-US" sz="1400" u="none" strike="noStrike" dirty="0">
                          <a:effectLst/>
                        </a:rPr>
                        <a:t>)</a:t>
                      </a:r>
                      <a:endParaRPr lang="en-US" sz="1400" b="1" i="0" u="none" strike="noStrike" dirty="0">
                        <a:solidFill>
                          <a:srgbClr val="000000"/>
                        </a:solidFill>
                        <a:effectLst/>
                        <a:latin typeface="等线" panose="02010600030101010101" charset="-122"/>
                        <a:ea typeface="等线" panose="02010600030101010101" charset="-122"/>
                      </a:endParaRPr>
                    </a:p>
                  </a:txBody>
                  <a:tcPr marL="7326" marR="7326" marT="7326" marB="0" anchor="ctr"/>
                </a:tc>
                <a:tc>
                  <a:txBody>
                    <a:bodyPr/>
                    <a:lstStyle/>
                    <a:p>
                      <a:pPr algn="ctr" fontAlgn="ctr"/>
                      <a:r>
                        <a:rPr lang="en-US" sz="1400" u="none" strike="noStrike">
                          <a:effectLst/>
                        </a:rPr>
                        <a:t>mIoU(%</a:t>
                      </a:r>
                      <a:r>
                        <a:rPr lang="zh-CN" altLang="en-US" sz="1400" u="none" strike="noStrike">
                          <a:effectLst/>
                        </a:rPr>
                        <a:t>最高</a:t>
                      </a:r>
                      <a:r>
                        <a:rPr lang="en-US" altLang="zh-CN" sz="1400" u="none" strike="noStrike">
                          <a:effectLst/>
                        </a:rPr>
                        <a:t>, </a:t>
                      </a:r>
                      <a:r>
                        <a:rPr lang="en-US" sz="1400" u="none" strike="noStrike">
                          <a:effectLst/>
                        </a:rPr>
                        <a:t>no_boundary)</a:t>
                      </a:r>
                      <a:endParaRPr lang="en-US" sz="1400" b="1" i="0" u="none" strike="noStrike">
                        <a:solidFill>
                          <a:srgbClr val="000000"/>
                        </a:solidFill>
                        <a:effectLst/>
                        <a:latin typeface="等线" panose="02010600030101010101" charset="-122"/>
                        <a:ea typeface="等线" panose="02010600030101010101" charset="-122"/>
                      </a:endParaRPr>
                    </a:p>
                  </a:txBody>
                  <a:tcPr marL="7326" marR="7326" marT="7326" marB="0" anchor="ctr"/>
                </a:tc>
                <a:tc>
                  <a:txBody>
                    <a:bodyPr/>
                    <a:lstStyle/>
                    <a:p>
                      <a:pPr algn="ctr" fontAlgn="ctr"/>
                      <a:r>
                        <a:rPr lang="zh-CN" altLang="en-US" sz="1400" u="none" strike="noStrike">
                          <a:effectLst/>
                        </a:rPr>
                        <a:t>预训练模型</a:t>
                      </a:r>
                      <a:endParaRPr lang="zh-CN" altLang="en-US" sz="1400" b="1" i="0" u="none" strike="noStrike">
                        <a:solidFill>
                          <a:srgbClr val="000000"/>
                        </a:solidFill>
                        <a:effectLst/>
                        <a:latin typeface="等线" panose="02010600030101010101" charset="-122"/>
                        <a:ea typeface="等线" panose="02010600030101010101" charset="-122"/>
                      </a:endParaRPr>
                    </a:p>
                  </a:txBody>
                  <a:tcPr marL="7326" marR="7326" marT="7326" marB="0" anchor="ctr"/>
                </a:tc>
                <a:extLst>
                  <a:ext uri="{0D108BD9-81ED-4DB2-BD59-A6C34878D82A}">
                    <a16:rowId xmlns:a16="http://schemas.microsoft.com/office/drawing/2014/main" val="10000"/>
                  </a:ext>
                </a:extLst>
              </a:tr>
              <a:tr h="295355">
                <a:tc>
                  <a:txBody>
                    <a:bodyPr/>
                    <a:lstStyle/>
                    <a:p>
                      <a:pPr algn="ctr" fontAlgn="ctr"/>
                      <a:r>
                        <a:rPr lang="en-US" sz="1400" u="none" strike="noStrike">
                          <a:effectLst/>
                        </a:rPr>
                        <a:t>Segformer</a:t>
                      </a:r>
                      <a:endParaRPr lang="en-US" sz="1400" b="1" i="0" u="none" strike="noStrike">
                        <a:solidFill>
                          <a:srgbClr val="000000"/>
                        </a:solidFill>
                        <a:effectLst/>
                        <a:latin typeface="等线" panose="02010600030101010101" charset="-122"/>
                        <a:ea typeface="等线" panose="02010600030101010101" charset="-122"/>
                      </a:endParaRPr>
                    </a:p>
                  </a:txBody>
                  <a:tcPr marL="7326" marR="7326" marT="7326" marB="0" anchor="ctr"/>
                </a:tc>
                <a:tc>
                  <a:txBody>
                    <a:bodyPr/>
                    <a:lstStyle/>
                    <a:p>
                      <a:pPr algn="ctr" fontAlgn="ctr"/>
                      <a:r>
                        <a:rPr lang="en-US" sz="1400" u="none" strike="noStrike">
                          <a:effectLst/>
                        </a:rPr>
                        <a:t>80epoch</a:t>
                      </a:r>
                      <a:endParaRPr lang="en-US" sz="1400" b="0" i="0" u="none" strike="noStrike">
                        <a:solidFill>
                          <a:srgbClr val="000000"/>
                        </a:solidFill>
                        <a:effectLst/>
                        <a:latin typeface="等线" panose="02010600030101010101" charset="-122"/>
                        <a:ea typeface="等线" panose="02010600030101010101" charset="-122"/>
                      </a:endParaRPr>
                    </a:p>
                  </a:txBody>
                  <a:tcPr marL="7326" marR="7326" marT="7326" marB="0" anchor="ctr"/>
                </a:tc>
                <a:tc>
                  <a:txBody>
                    <a:bodyPr/>
                    <a:lstStyle/>
                    <a:p>
                      <a:pPr algn="ctr" fontAlgn="ctr"/>
                      <a:r>
                        <a:rPr lang="en-US" sz="1400" u="none" strike="noStrike">
                          <a:effectLst/>
                        </a:rPr>
                        <a:t>12h</a:t>
                      </a:r>
                      <a:endParaRPr lang="en-US" sz="1400" b="0" i="0" u="none" strike="noStrike">
                        <a:solidFill>
                          <a:srgbClr val="000000"/>
                        </a:solidFill>
                        <a:effectLst/>
                        <a:latin typeface="等线" panose="02010600030101010101" charset="-122"/>
                        <a:ea typeface="等线" panose="02010600030101010101" charset="-122"/>
                      </a:endParaRPr>
                    </a:p>
                  </a:txBody>
                  <a:tcPr marL="7326" marR="7326" marT="7326" marB="0" anchor="ctr"/>
                </a:tc>
                <a:tc>
                  <a:txBody>
                    <a:bodyPr/>
                    <a:lstStyle/>
                    <a:p>
                      <a:pPr algn="ctr" fontAlgn="ctr"/>
                      <a:r>
                        <a:rPr lang="en-US" altLang="zh-CN" sz="1400" u="none" strike="noStrike">
                          <a:effectLst/>
                        </a:rPr>
                        <a:t>8</a:t>
                      </a:r>
                      <a:endParaRPr lang="en-US" altLang="zh-CN" sz="1400" b="0" i="0" u="none" strike="noStrike">
                        <a:solidFill>
                          <a:srgbClr val="000000"/>
                        </a:solidFill>
                        <a:effectLst/>
                        <a:latin typeface="等线" panose="02010600030101010101" charset="-122"/>
                        <a:ea typeface="等线" panose="02010600030101010101" charset="-122"/>
                      </a:endParaRPr>
                    </a:p>
                  </a:txBody>
                  <a:tcPr marL="7326" marR="7326" marT="7326" marB="0" anchor="ctr"/>
                </a:tc>
                <a:tc>
                  <a:txBody>
                    <a:bodyPr/>
                    <a:lstStyle/>
                    <a:p>
                      <a:pPr algn="ctr" fontAlgn="ctr"/>
                      <a:r>
                        <a:rPr lang="en-US" altLang="zh-CN" sz="1400" u="none" strike="noStrike">
                          <a:effectLst/>
                        </a:rPr>
                        <a:t>512*512</a:t>
                      </a:r>
                      <a:endParaRPr lang="en-US" altLang="zh-CN" sz="1400" b="0" i="0" u="none" strike="noStrike">
                        <a:solidFill>
                          <a:srgbClr val="000000"/>
                        </a:solidFill>
                        <a:effectLst/>
                        <a:latin typeface="等线" panose="02010600030101010101" charset="-122"/>
                        <a:ea typeface="等线" panose="02010600030101010101" charset="-122"/>
                      </a:endParaRPr>
                    </a:p>
                  </a:txBody>
                  <a:tcPr marL="7326" marR="7326" marT="7326" marB="0" anchor="ctr"/>
                </a:tc>
                <a:tc>
                  <a:txBody>
                    <a:bodyPr/>
                    <a:lstStyle/>
                    <a:p>
                      <a:pPr algn="ctr" fontAlgn="ctr"/>
                      <a:r>
                        <a:rPr lang="en-US" altLang="zh-CN" sz="1400" u="none" strike="noStrike">
                          <a:effectLst/>
                        </a:rPr>
                        <a:t>89.29</a:t>
                      </a:r>
                      <a:endParaRPr lang="en-US" altLang="zh-CN" sz="1400" b="0" i="0" u="none" strike="noStrike">
                        <a:solidFill>
                          <a:srgbClr val="000000"/>
                        </a:solidFill>
                        <a:effectLst/>
                        <a:latin typeface="等线" panose="02010600030101010101" charset="-122"/>
                        <a:ea typeface="等线" panose="02010600030101010101" charset="-122"/>
                      </a:endParaRPr>
                    </a:p>
                  </a:txBody>
                  <a:tcPr marL="7326" marR="7326" marT="7326" marB="0" anchor="ctr"/>
                </a:tc>
                <a:tc>
                  <a:txBody>
                    <a:bodyPr/>
                    <a:lstStyle/>
                    <a:p>
                      <a:pPr algn="ctr" fontAlgn="ctr"/>
                      <a:r>
                        <a:rPr lang="en-US" altLang="zh-CN" sz="1400" u="none" strike="noStrike">
                          <a:effectLst/>
                        </a:rPr>
                        <a:t>75.49</a:t>
                      </a:r>
                      <a:endParaRPr lang="en-US" altLang="zh-CN" sz="1400" b="0" i="0" u="none" strike="noStrike">
                        <a:solidFill>
                          <a:srgbClr val="000000"/>
                        </a:solidFill>
                        <a:effectLst/>
                        <a:latin typeface="等线" panose="02010600030101010101" charset="-122"/>
                        <a:ea typeface="等线" panose="02010600030101010101" charset="-122"/>
                      </a:endParaRPr>
                    </a:p>
                  </a:txBody>
                  <a:tcPr marL="7326" marR="7326" marT="7326" marB="0" anchor="ctr"/>
                </a:tc>
                <a:tc>
                  <a:txBody>
                    <a:bodyPr/>
                    <a:lstStyle/>
                    <a:p>
                      <a:pPr algn="ctr" fontAlgn="ctr"/>
                      <a:r>
                        <a:rPr lang="en-US" altLang="zh-CN" sz="1400" u="none" strike="noStrike">
                          <a:effectLst/>
                        </a:rPr>
                        <a:t>91.53</a:t>
                      </a:r>
                      <a:endParaRPr lang="en-US" altLang="zh-CN" sz="1400" b="0" i="0" u="none" strike="noStrike">
                        <a:solidFill>
                          <a:srgbClr val="000000"/>
                        </a:solidFill>
                        <a:effectLst/>
                        <a:latin typeface="等线" panose="02010600030101010101" charset="-122"/>
                        <a:ea typeface="等线" panose="02010600030101010101" charset="-122"/>
                      </a:endParaRPr>
                    </a:p>
                  </a:txBody>
                  <a:tcPr marL="7326" marR="7326" marT="7326" marB="0" anchor="ctr"/>
                </a:tc>
                <a:tc>
                  <a:txBody>
                    <a:bodyPr/>
                    <a:lstStyle/>
                    <a:p>
                      <a:pPr algn="ctr" fontAlgn="ctr"/>
                      <a:r>
                        <a:rPr lang="en-US" altLang="zh-CN" sz="1400" u="none" strike="noStrike">
                          <a:effectLst/>
                        </a:rPr>
                        <a:t>79.93</a:t>
                      </a:r>
                      <a:endParaRPr lang="en-US" altLang="zh-CN" sz="1400" b="0" i="0" u="none" strike="noStrike">
                        <a:solidFill>
                          <a:srgbClr val="000000"/>
                        </a:solidFill>
                        <a:effectLst/>
                        <a:latin typeface="等线" panose="02010600030101010101" charset="-122"/>
                        <a:ea typeface="等线" panose="02010600030101010101" charset="-122"/>
                      </a:endParaRPr>
                    </a:p>
                  </a:txBody>
                  <a:tcPr marL="7326" marR="7326" marT="7326" marB="0" anchor="ctr"/>
                </a:tc>
                <a:tc>
                  <a:txBody>
                    <a:bodyPr/>
                    <a:lstStyle/>
                    <a:p>
                      <a:pPr algn="ctr" fontAlgn="ctr"/>
                      <a:r>
                        <a:rPr lang="en-US" sz="1400" u="none" strike="noStrike" dirty="0">
                          <a:effectLst/>
                        </a:rPr>
                        <a:t>Img-1k</a:t>
                      </a:r>
                      <a:endParaRPr lang="en-US" sz="1400" b="0" i="0" u="none" strike="noStrike" dirty="0">
                        <a:solidFill>
                          <a:srgbClr val="000000"/>
                        </a:solidFill>
                        <a:effectLst/>
                        <a:latin typeface="等线" panose="02010600030101010101" charset="-122"/>
                        <a:ea typeface="等线" panose="02010600030101010101" charset="-122"/>
                      </a:endParaRPr>
                    </a:p>
                  </a:txBody>
                  <a:tcPr marL="7326" marR="7326" marT="7326" marB="0" anchor="ctr"/>
                </a:tc>
                <a:extLst>
                  <a:ext uri="{0D108BD9-81ED-4DB2-BD59-A6C34878D82A}">
                    <a16:rowId xmlns:a16="http://schemas.microsoft.com/office/drawing/2014/main" val="10001"/>
                  </a:ext>
                </a:extLst>
              </a:tr>
            </a:tbl>
          </a:graphicData>
        </a:graphic>
      </p:graphicFrame>
      <p:pic>
        <p:nvPicPr>
          <p:cNvPr id="4" name="图片 3"/>
          <p:cNvPicPr>
            <a:picLocks noChangeAspect="1"/>
          </p:cNvPicPr>
          <p:nvPr/>
        </p:nvPicPr>
        <p:blipFill>
          <a:blip r:embed="rId3"/>
          <a:stretch>
            <a:fillRect/>
          </a:stretch>
        </p:blipFill>
        <p:spPr>
          <a:xfrm>
            <a:off x="762747" y="3793710"/>
            <a:ext cx="9235440" cy="267505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4936243" y="502435"/>
            <a:ext cx="2319515" cy="923330"/>
          </a:xfrm>
          <a:prstGeom prst="rect">
            <a:avLst/>
          </a:prstGeom>
          <a:effectLst>
            <a:outerShdw blurRad="63500" sx="102000" sy="102000" algn="ctr" rotWithShape="0">
              <a:prstClr val="black">
                <a:alpha val="40000"/>
              </a:prstClr>
            </a:outerShdw>
          </a:effectLst>
        </p:spPr>
        <p:txBody>
          <a:bodyPr wrap="square">
            <a:spAutoFit/>
          </a:bodyPr>
          <a:lstStyle/>
          <a:p>
            <a:pPr algn="dist">
              <a:defRPr/>
            </a:pPr>
            <a:r>
              <a:rPr lang="zh-CN" altLang="en-US" sz="5400" b="1" spc="600" dirty="0">
                <a:gradFill>
                  <a:gsLst>
                    <a:gs pos="0">
                      <a:schemeClr val="accent2">
                        <a:lumMod val="20000"/>
                        <a:lumOff val="80000"/>
                      </a:schemeClr>
                    </a:gs>
                    <a:gs pos="58000">
                      <a:prstClr val="white"/>
                    </a:gs>
                    <a:gs pos="27000">
                      <a:prstClr val="white"/>
                    </a:gs>
                    <a:gs pos="73000">
                      <a:schemeClr val="accent2">
                        <a:lumMod val="20000"/>
                        <a:lumOff val="80000"/>
                      </a:schemeClr>
                    </a:gs>
                    <a:gs pos="89000">
                      <a:prstClr val="white"/>
                    </a:gs>
                  </a:gsLst>
                  <a:lin ang="2700000" scaled="0"/>
                </a:gradFill>
                <a:effectLst>
                  <a:outerShdw blurRad="215900" dist="190500" dir="2700000" algn="tl">
                    <a:srgbClr val="000000">
                      <a:alpha val="30000"/>
                    </a:srgbClr>
                  </a:outerShdw>
                </a:effectLst>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ea"/>
              </a:rPr>
              <a:t>目录</a:t>
            </a:r>
            <a:endParaRPr lang="zh-CN" altLang="en-US" sz="5400" b="1" spc="600" dirty="0">
              <a:gradFill>
                <a:gsLst>
                  <a:gs pos="0">
                    <a:schemeClr val="accent2">
                      <a:lumMod val="20000"/>
                      <a:lumOff val="80000"/>
                    </a:schemeClr>
                  </a:gs>
                  <a:gs pos="58000">
                    <a:prstClr val="white"/>
                  </a:gs>
                  <a:gs pos="27000">
                    <a:prstClr val="white"/>
                  </a:gs>
                  <a:gs pos="73000">
                    <a:schemeClr val="accent2">
                      <a:lumMod val="20000"/>
                      <a:lumOff val="80000"/>
                    </a:schemeClr>
                  </a:gs>
                  <a:gs pos="89000">
                    <a:prstClr val="white"/>
                  </a:gs>
                </a:gsLst>
                <a:lin ang="2700000" scaled="0"/>
              </a:gradFill>
              <a:effectLst>
                <a:outerShdw blurRad="215900" dist="190500" dir="2700000" algn="tl">
                  <a:srgbClr val="000000">
                    <a:alpha val="30000"/>
                  </a:srgbClr>
                </a:outerShdw>
              </a:effectLst>
              <a:latin typeface="阿里巴巴普惠体 H" panose="00020600040101010101" pitchFamily="18" charset="-122"/>
              <a:ea typeface="阿里巴巴普惠体 H" panose="00020600040101010101" pitchFamily="18" charset="-122"/>
              <a:cs typeface="阿里巴巴普惠体 H" panose="00020600040101010101" pitchFamily="18" charset="-122"/>
            </a:endParaRPr>
          </a:p>
        </p:txBody>
      </p:sp>
      <p:sp>
        <p:nvSpPr>
          <p:cNvPr id="31" name="矩形 30"/>
          <p:cNvSpPr/>
          <p:nvPr/>
        </p:nvSpPr>
        <p:spPr>
          <a:xfrm>
            <a:off x="4996706" y="1425765"/>
            <a:ext cx="2240001" cy="369332"/>
          </a:xfrm>
          <a:prstGeom prst="rect">
            <a:avLst/>
          </a:prstGeom>
          <a:effectLst>
            <a:outerShdw blurRad="63500" sx="102000" sy="102000" algn="ctr" rotWithShape="0">
              <a:prstClr val="black">
                <a:alpha val="40000"/>
              </a:prstClr>
            </a:outerShdw>
          </a:effectLst>
        </p:spPr>
        <p:txBody>
          <a:bodyPr wrap="square">
            <a:spAutoFit/>
          </a:bodyPr>
          <a:lstStyle/>
          <a:p>
            <a:pPr algn="dist">
              <a:defRPr/>
            </a:pPr>
            <a:r>
              <a:rPr lang="en-US" altLang="zh-CN" b="1" spc="600" dirty="0">
                <a:gradFill>
                  <a:gsLst>
                    <a:gs pos="0">
                      <a:srgbClr val="A1F1E7"/>
                    </a:gs>
                    <a:gs pos="58000">
                      <a:prstClr val="white"/>
                    </a:gs>
                    <a:gs pos="27000">
                      <a:prstClr val="white"/>
                    </a:gs>
                    <a:gs pos="73000">
                      <a:srgbClr val="C0F6F0"/>
                    </a:gs>
                    <a:gs pos="89000">
                      <a:prstClr val="white"/>
                    </a:gs>
                  </a:gsLst>
                  <a:lin ang="2700000" scaled="0"/>
                </a:gradFill>
                <a:effectLst>
                  <a:outerShdw blurRad="215900" dist="190500" dir="2700000" algn="tl">
                    <a:srgbClr val="000000">
                      <a:alpha val="30000"/>
                    </a:srgbClr>
                  </a:outerShdw>
                </a:effectLst>
                <a:latin typeface="阿里巴巴普惠体 R" panose="00020600040101010101" pitchFamily="18" charset="-122"/>
                <a:ea typeface="阿里巴巴普惠体 R" panose="00020600040101010101" pitchFamily="18" charset="-122"/>
                <a:sym typeface="+mn-ea"/>
              </a:rPr>
              <a:t>CONTENTS</a:t>
            </a:r>
            <a:endParaRPr lang="zh-CN" altLang="en-US" b="1" spc="600" dirty="0">
              <a:gradFill>
                <a:gsLst>
                  <a:gs pos="0">
                    <a:srgbClr val="A1F1E7"/>
                  </a:gs>
                  <a:gs pos="58000">
                    <a:prstClr val="white"/>
                  </a:gs>
                  <a:gs pos="27000">
                    <a:prstClr val="white"/>
                  </a:gs>
                  <a:gs pos="73000">
                    <a:srgbClr val="C0F6F0"/>
                  </a:gs>
                  <a:gs pos="89000">
                    <a:prstClr val="white"/>
                  </a:gs>
                </a:gsLst>
                <a:lin ang="2700000" scaled="0"/>
              </a:gradFill>
              <a:effectLst>
                <a:outerShdw blurRad="215900" dist="190500" dir="2700000" algn="tl">
                  <a:srgbClr val="000000">
                    <a:alpha val="30000"/>
                  </a:srgbClr>
                </a:outerShdw>
              </a:effectLst>
              <a:latin typeface="阿里巴巴普惠体 R" panose="00020600040101010101" pitchFamily="18" charset="-122"/>
              <a:ea typeface="阿里巴巴普惠体 R" panose="00020600040101010101" pitchFamily="18" charset="-122"/>
            </a:endParaRPr>
          </a:p>
        </p:txBody>
      </p:sp>
      <p:sp>
        <p:nvSpPr>
          <p:cNvPr id="39" name="矩形: 剪去对角 38"/>
          <p:cNvSpPr/>
          <p:nvPr/>
        </p:nvSpPr>
        <p:spPr>
          <a:xfrm>
            <a:off x="1494473" y="2571154"/>
            <a:ext cx="4349768" cy="1495061"/>
          </a:xfrm>
          <a:prstGeom prst="snip2DiagRect">
            <a:avLst>
              <a:gd name="adj1" fmla="val 0"/>
              <a:gd name="adj2" fmla="val 16667"/>
            </a:avLst>
          </a:prstGeom>
          <a:gradFill flip="none" rotWithShape="1">
            <a:gsLst>
              <a:gs pos="50000">
                <a:schemeClr val="accent3">
                  <a:alpha val="0"/>
                </a:schemeClr>
              </a:gs>
              <a:gs pos="0">
                <a:schemeClr val="accent3">
                  <a:alpha val="50000"/>
                </a:schemeClr>
              </a:gs>
              <a:gs pos="100000">
                <a:schemeClr val="accent3">
                  <a:alpha val="50000"/>
                </a:schemeClr>
              </a:gs>
            </a:gsLst>
            <a:lin ang="2700000" scaled="1"/>
            <a:tileRect/>
          </a:gradFill>
          <a:ln w="12700" cap="flat" cmpd="sng" algn="ctr">
            <a:gradFill>
              <a:gsLst>
                <a:gs pos="0">
                  <a:schemeClr val="accent3"/>
                </a:gs>
                <a:gs pos="50000">
                  <a:schemeClr val="accent3">
                    <a:alpha val="0"/>
                  </a:schemeClr>
                </a:gs>
                <a:gs pos="100000">
                  <a:schemeClr val="accent3"/>
                </a:gs>
              </a:gsLst>
              <a:lin ang="27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i="0" u="none" strike="noStrike" kern="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 name="直角三角形 39"/>
          <p:cNvSpPr/>
          <p:nvPr/>
        </p:nvSpPr>
        <p:spPr>
          <a:xfrm>
            <a:off x="1494471" y="3944224"/>
            <a:ext cx="143712" cy="143712"/>
          </a:xfrm>
          <a:prstGeom prst="rtTriangle">
            <a:avLst/>
          </a:prstGeom>
          <a:gradFill flip="none" rotWithShape="1">
            <a:gsLst>
              <a:gs pos="0">
                <a:schemeClr val="accent3">
                  <a:alpha val="50000"/>
                </a:schemeClr>
              </a:gs>
              <a:gs pos="100000">
                <a:schemeClr val="accent3">
                  <a:alpha val="0"/>
                </a:schemeClr>
              </a:gs>
            </a:gsLst>
            <a:lin ang="18900000" scaled="1"/>
            <a:tileRect/>
          </a:gradFill>
          <a:ln w="1270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i="0" u="none" strike="noStrike" kern="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 name="直角三角形 40"/>
          <p:cNvSpPr/>
          <p:nvPr/>
        </p:nvSpPr>
        <p:spPr>
          <a:xfrm rot="10800000">
            <a:off x="5724987" y="2549550"/>
            <a:ext cx="143712" cy="143712"/>
          </a:xfrm>
          <a:prstGeom prst="rtTriangle">
            <a:avLst/>
          </a:prstGeom>
          <a:gradFill flip="none" rotWithShape="1">
            <a:gsLst>
              <a:gs pos="0">
                <a:schemeClr val="accent3">
                  <a:alpha val="50000"/>
                </a:schemeClr>
              </a:gs>
              <a:gs pos="100000">
                <a:schemeClr val="accent3">
                  <a:alpha val="0"/>
                </a:schemeClr>
              </a:gs>
            </a:gsLst>
            <a:lin ang="18900000" scaled="1"/>
            <a:tileRect/>
          </a:gradFill>
          <a:ln w="1270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i="0" u="none" strike="noStrike" kern="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9356" y="3978495"/>
            <a:ext cx="2307104" cy="175356"/>
          </a:xfrm>
          <a:prstGeom prst="rect">
            <a:avLst/>
          </a:prstGeom>
        </p:spPr>
      </p:pic>
      <p:pic>
        <p:nvPicPr>
          <p:cNvPr id="42" name="图片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6039" y="2477328"/>
            <a:ext cx="2827823" cy="175356"/>
          </a:xfrm>
          <a:prstGeom prst="rect">
            <a:avLst/>
          </a:prstGeom>
        </p:spPr>
      </p:pic>
      <p:sp>
        <p:nvSpPr>
          <p:cNvPr id="67" name="矩形: 剪去对角 66"/>
          <p:cNvSpPr/>
          <p:nvPr/>
        </p:nvSpPr>
        <p:spPr>
          <a:xfrm>
            <a:off x="6383973" y="2571154"/>
            <a:ext cx="4349768" cy="1495061"/>
          </a:xfrm>
          <a:prstGeom prst="snip2DiagRect">
            <a:avLst>
              <a:gd name="adj1" fmla="val 0"/>
              <a:gd name="adj2" fmla="val 16667"/>
            </a:avLst>
          </a:prstGeom>
          <a:gradFill flip="none" rotWithShape="1">
            <a:gsLst>
              <a:gs pos="50000">
                <a:schemeClr val="accent3">
                  <a:alpha val="0"/>
                </a:schemeClr>
              </a:gs>
              <a:gs pos="0">
                <a:schemeClr val="accent3">
                  <a:alpha val="50000"/>
                </a:schemeClr>
              </a:gs>
              <a:gs pos="100000">
                <a:schemeClr val="accent3">
                  <a:alpha val="50000"/>
                </a:schemeClr>
              </a:gs>
            </a:gsLst>
            <a:lin ang="2700000" scaled="1"/>
            <a:tileRect/>
          </a:gradFill>
          <a:ln w="12700" cap="flat" cmpd="sng" algn="ctr">
            <a:gradFill>
              <a:gsLst>
                <a:gs pos="0">
                  <a:schemeClr val="accent3"/>
                </a:gs>
                <a:gs pos="50000">
                  <a:schemeClr val="accent3">
                    <a:alpha val="0"/>
                  </a:schemeClr>
                </a:gs>
                <a:gs pos="100000">
                  <a:schemeClr val="accent3"/>
                </a:gs>
              </a:gsLst>
              <a:lin ang="27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i="0" u="none" strike="noStrike" kern="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 name="直角三角形 74"/>
          <p:cNvSpPr/>
          <p:nvPr/>
        </p:nvSpPr>
        <p:spPr>
          <a:xfrm>
            <a:off x="6383971" y="3944224"/>
            <a:ext cx="143712" cy="143712"/>
          </a:xfrm>
          <a:prstGeom prst="rtTriangle">
            <a:avLst/>
          </a:prstGeom>
          <a:gradFill flip="none" rotWithShape="1">
            <a:gsLst>
              <a:gs pos="0">
                <a:schemeClr val="accent3">
                  <a:alpha val="50000"/>
                </a:schemeClr>
              </a:gs>
              <a:gs pos="100000">
                <a:schemeClr val="accent3">
                  <a:alpha val="0"/>
                </a:schemeClr>
              </a:gs>
            </a:gsLst>
            <a:lin ang="18900000" scaled="1"/>
            <a:tileRect/>
          </a:gradFill>
          <a:ln w="1270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i="0" u="none" strike="noStrike" kern="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 name="直角三角形 75"/>
          <p:cNvSpPr/>
          <p:nvPr/>
        </p:nvSpPr>
        <p:spPr>
          <a:xfrm rot="10800000">
            <a:off x="10614487" y="2549550"/>
            <a:ext cx="143712" cy="143712"/>
          </a:xfrm>
          <a:prstGeom prst="rtTriangle">
            <a:avLst/>
          </a:prstGeom>
          <a:gradFill flip="none" rotWithShape="1">
            <a:gsLst>
              <a:gs pos="0">
                <a:schemeClr val="accent3">
                  <a:alpha val="50000"/>
                </a:schemeClr>
              </a:gs>
              <a:gs pos="100000">
                <a:schemeClr val="accent3">
                  <a:alpha val="0"/>
                </a:schemeClr>
              </a:gs>
            </a:gsLst>
            <a:lin ang="18900000" scaled="1"/>
            <a:tileRect/>
          </a:gradFill>
          <a:ln w="1270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i="0" u="none" strike="noStrike" kern="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pic>
        <p:nvPicPr>
          <p:cNvPr id="58" name="图片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8856" y="3978495"/>
            <a:ext cx="2307104" cy="175356"/>
          </a:xfrm>
          <a:prstGeom prst="rect">
            <a:avLst/>
          </a:prstGeom>
        </p:spPr>
      </p:pic>
      <p:pic>
        <p:nvPicPr>
          <p:cNvPr id="64" name="图片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5539" y="2477328"/>
            <a:ext cx="2827823" cy="175356"/>
          </a:xfrm>
          <a:prstGeom prst="rect">
            <a:avLst/>
          </a:prstGeom>
        </p:spPr>
      </p:pic>
      <p:sp>
        <p:nvSpPr>
          <p:cNvPr id="89" name="矩形: 剪去对角 88"/>
          <p:cNvSpPr/>
          <p:nvPr/>
        </p:nvSpPr>
        <p:spPr>
          <a:xfrm>
            <a:off x="1494473" y="4628732"/>
            <a:ext cx="4349768" cy="1495061"/>
          </a:xfrm>
          <a:prstGeom prst="snip2DiagRect">
            <a:avLst>
              <a:gd name="adj1" fmla="val 0"/>
              <a:gd name="adj2" fmla="val 16667"/>
            </a:avLst>
          </a:prstGeom>
          <a:gradFill flip="none" rotWithShape="1">
            <a:gsLst>
              <a:gs pos="50000">
                <a:schemeClr val="accent3">
                  <a:alpha val="0"/>
                </a:schemeClr>
              </a:gs>
              <a:gs pos="0">
                <a:schemeClr val="accent3">
                  <a:alpha val="50000"/>
                </a:schemeClr>
              </a:gs>
              <a:gs pos="100000">
                <a:schemeClr val="accent3">
                  <a:alpha val="50000"/>
                </a:schemeClr>
              </a:gs>
            </a:gsLst>
            <a:lin ang="2700000" scaled="1"/>
            <a:tileRect/>
          </a:gradFill>
          <a:ln w="12700" cap="flat" cmpd="sng" algn="ctr">
            <a:gradFill>
              <a:gsLst>
                <a:gs pos="0">
                  <a:schemeClr val="accent3"/>
                </a:gs>
                <a:gs pos="50000">
                  <a:schemeClr val="accent3">
                    <a:alpha val="0"/>
                  </a:schemeClr>
                </a:gs>
                <a:gs pos="100000">
                  <a:schemeClr val="accent3"/>
                </a:gs>
              </a:gsLst>
              <a:lin ang="27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i="0" u="none" strike="noStrike" kern="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 name="直角三角形 89"/>
          <p:cNvSpPr/>
          <p:nvPr/>
        </p:nvSpPr>
        <p:spPr>
          <a:xfrm>
            <a:off x="1494471" y="6001802"/>
            <a:ext cx="143712" cy="143712"/>
          </a:xfrm>
          <a:prstGeom prst="rtTriangle">
            <a:avLst/>
          </a:prstGeom>
          <a:gradFill flip="none" rotWithShape="1">
            <a:gsLst>
              <a:gs pos="0">
                <a:schemeClr val="accent3">
                  <a:alpha val="50000"/>
                </a:schemeClr>
              </a:gs>
              <a:gs pos="100000">
                <a:schemeClr val="accent3">
                  <a:alpha val="0"/>
                </a:schemeClr>
              </a:gs>
            </a:gsLst>
            <a:lin ang="18900000" scaled="1"/>
            <a:tileRect/>
          </a:gradFill>
          <a:ln w="1270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i="0" u="none" strike="noStrike" kern="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 name="直角三角形 90"/>
          <p:cNvSpPr/>
          <p:nvPr/>
        </p:nvSpPr>
        <p:spPr>
          <a:xfrm rot="10800000">
            <a:off x="5724987" y="4607128"/>
            <a:ext cx="143712" cy="143712"/>
          </a:xfrm>
          <a:prstGeom prst="rtTriangle">
            <a:avLst/>
          </a:prstGeom>
          <a:gradFill flip="none" rotWithShape="1">
            <a:gsLst>
              <a:gs pos="0">
                <a:schemeClr val="accent3">
                  <a:alpha val="50000"/>
                </a:schemeClr>
              </a:gs>
              <a:gs pos="100000">
                <a:schemeClr val="accent3">
                  <a:alpha val="0"/>
                </a:schemeClr>
              </a:gs>
            </a:gsLst>
            <a:lin ang="18900000" scaled="1"/>
            <a:tileRect/>
          </a:gradFill>
          <a:ln w="1270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i="0" u="none" strike="noStrike" kern="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pic>
        <p:nvPicPr>
          <p:cNvPr id="87" name="图片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9356" y="6036073"/>
            <a:ext cx="2307104" cy="175356"/>
          </a:xfrm>
          <a:prstGeom prst="rect">
            <a:avLst/>
          </a:prstGeom>
        </p:spPr>
      </p:pic>
      <p:pic>
        <p:nvPicPr>
          <p:cNvPr id="88" name="图片 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6039" y="4534906"/>
            <a:ext cx="2827823" cy="175356"/>
          </a:xfrm>
          <a:prstGeom prst="rect">
            <a:avLst/>
          </a:prstGeom>
        </p:spPr>
      </p:pic>
      <p:sp>
        <p:nvSpPr>
          <p:cNvPr id="83" name="矩形: 剪去对角 82"/>
          <p:cNvSpPr/>
          <p:nvPr/>
        </p:nvSpPr>
        <p:spPr>
          <a:xfrm>
            <a:off x="6383973" y="4628732"/>
            <a:ext cx="4349768" cy="1495061"/>
          </a:xfrm>
          <a:prstGeom prst="snip2DiagRect">
            <a:avLst>
              <a:gd name="adj1" fmla="val 0"/>
              <a:gd name="adj2" fmla="val 16667"/>
            </a:avLst>
          </a:prstGeom>
          <a:gradFill flip="none" rotWithShape="1">
            <a:gsLst>
              <a:gs pos="50000">
                <a:schemeClr val="accent3">
                  <a:alpha val="0"/>
                </a:schemeClr>
              </a:gs>
              <a:gs pos="0">
                <a:schemeClr val="accent3">
                  <a:alpha val="50000"/>
                </a:schemeClr>
              </a:gs>
              <a:gs pos="100000">
                <a:schemeClr val="accent3">
                  <a:alpha val="50000"/>
                </a:schemeClr>
              </a:gs>
            </a:gsLst>
            <a:lin ang="2700000" scaled="1"/>
            <a:tileRect/>
          </a:gradFill>
          <a:ln w="12700" cap="flat" cmpd="sng" algn="ctr">
            <a:gradFill>
              <a:gsLst>
                <a:gs pos="0">
                  <a:schemeClr val="accent3"/>
                </a:gs>
                <a:gs pos="50000">
                  <a:schemeClr val="accent3">
                    <a:alpha val="0"/>
                  </a:schemeClr>
                </a:gs>
                <a:gs pos="100000">
                  <a:schemeClr val="accent3"/>
                </a:gs>
              </a:gsLst>
              <a:lin ang="27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i="0" u="none" strike="noStrike" kern="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 name="直角三角形 83"/>
          <p:cNvSpPr/>
          <p:nvPr/>
        </p:nvSpPr>
        <p:spPr>
          <a:xfrm>
            <a:off x="6383971" y="6001802"/>
            <a:ext cx="143712" cy="143712"/>
          </a:xfrm>
          <a:prstGeom prst="rtTriangle">
            <a:avLst/>
          </a:prstGeom>
          <a:gradFill flip="none" rotWithShape="1">
            <a:gsLst>
              <a:gs pos="0">
                <a:schemeClr val="accent3">
                  <a:alpha val="50000"/>
                </a:schemeClr>
              </a:gs>
              <a:gs pos="100000">
                <a:schemeClr val="accent3">
                  <a:alpha val="0"/>
                </a:schemeClr>
              </a:gs>
            </a:gsLst>
            <a:lin ang="18900000" scaled="1"/>
            <a:tileRect/>
          </a:gradFill>
          <a:ln w="1270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i="0" u="none" strike="noStrike" kern="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 name="直角三角形 84"/>
          <p:cNvSpPr/>
          <p:nvPr/>
        </p:nvSpPr>
        <p:spPr>
          <a:xfrm rot="10800000">
            <a:off x="10614487" y="4607128"/>
            <a:ext cx="143712" cy="143712"/>
          </a:xfrm>
          <a:prstGeom prst="rtTriangle">
            <a:avLst/>
          </a:prstGeom>
          <a:gradFill flip="none" rotWithShape="1">
            <a:gsLst>
              <a:gs pos="0">
                <a:schemeClr val="accent3">
                  <a:alpha val="50000"/>
                </a:schemeClr>
              </a:gs>
              <a:gs pos="100000">
                <a:schemeClr val="accent3">
                  <a:alpha val="0"/>
                </a:schemeClr>
              </a:gs>
            </a:gsLst>
            <a:lin ang="18900000" scaled="1"/>
            <a:tileRect/>
          </a:gradFill>
          <a:ln w="1270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i="0" u="none" strike="noStrike" kern="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pic>
        <p:nvPicPr>
          <p:cNvPr id="81" name="图片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8856" y="6036073"/>
            <a:ext cx="2307104" cy="175356"/>
          </a:xfrm>
          <a:prstGeom prst="rect">
            <a:avLst/>
          </a:prstGeom>
        </p:spPr>
      </p:pic>
      <p:pic>
        <p:nvPicPr>
          <p:cNvPr id="82" name="图片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5539" y="4534906"/>
            <a:ext cx="2827823" cy="175356"/>
          </a:xfrm>
          <a:prstGeom prst="rect">
            <a:avLst/>
          </a:prstGeom>
        </p:spPr>
      </p:pic>
      <p:sp>
        <p:nvSpPr>
          <p:cNvPr id="92" name="矩形 91"/>
          <p:cNvSpPr/>
          <p:nvPr/>
        </p:nvSpPr>
        <p:spPr>
          <a:xfrm>
            <a:off x="3063896" y="3070736"/>
            <a:ext cx="2623090" cy="605230"/>
          </a:xfrm>
          <a:prstGeom prst="rect">
            <a:avLst/>
          </a:prstGeom>
        </p:spPr>
        <p:txBody>
          <a:bodyPr wrap="none">
            <a:spAutoFit/>
          </a:bodyPr>
          <a:lstStyle/>
          <a:p>
            <a:pPr algn="ctr">
              <a:lnSpc>
                <a:spcPct val="130000"/>
              </a:lnSpc>
            </a:pPr>
            <a:r>
              <a:rPr lang="zh-CN" altLang="en-US" sz="2800" b="1" spc="300">
                <a:gradFill flip="none" rotWithShape="1">
                  <a:gsLst>
                    <a:gs pos="0">
                      <a:schemeClr val="bg1"/>
                    </a:gs>
                    <a:gs pos="100000">
                      <a:schemeClr val="accent2"/>
                    </a:gs>
                  </a:gsLst>
                  <a:lin ang="2700000" scaled="1"/>
                  <a:tileRect/>
                </a:gradFill>
                <a:latin typeface="+mj-ea"/>
                <a:ea typeface="+mj-ea"/>
              </a:rPr>
              <a:t>研究成果概述</a:t>
            </a:r>
            <a:endParaRPr lang="en-US" altLang="zh-CN" sz="2800" b="1" spc="300" dirty="0">
              <a:gradFill flip="none" rotWithShape="1">
                <a:gsLst>
                  <a:gs pos="0">
                    <a:schemeClr val="bg1"/>
                  </a:gs>
                  <a:gs pos="100000">
                    <a:schemeClr val="accent2"/>
                  </a:gs>
                </a:gsLst>
                <a:lin ang="2700000" scaled="1"/>
                <a:tileRect/>
              </a:gradFill>
              <a:latin typeface="+mj-ea"/>
              <a:ea typeface="+mj-ea"/>
            </a:endParaRPr>
          </a:p>
        </p:txBody>
      </p:sp>
      <p:sp>
        <p:nvSpPr>
          <p:cNvPr id="93" name="矩形 92"/>
          <p:cNvSpPr/>
          <p:nvPr/>
        </p:nvSpPr>
        <p:spPr>
          <a:xfrm>
            <a:off x="1809989" y="2614892"/>
            <a:ext cx="1188147" cy="1256947"/>
          </a:xfrm>
          <a:prstGeom prst="rect">
            <a:avLst/>
          </a:prstGeom>
        </p:spPr>
        <p:txBody>
          <a:bodyPr wrap="none">
            <a:spAutoFit/>
          </a:bodyPr>
          <a:lstStyle/>
          <a:p>
            <a:pPr algn="ctr">
              <a:lnSpc>
                <a:spcPct val="130000"/>
              </a:lnSpc>
            </a:pPr>
            <a:r>
              <a:rPr lang="en-US" altLang="zh-CN" sz="6600" spc="300">
                <a:gradFill flip="none" rotWithShape="1">
                  <a:gsLst>
                    <a:gs pos="0">
                      <a:schemeClr val="bg1"/>
                    </a:gs>
                    <a:gs pos="100000">
                      <a:schemeClr val="accent2"/>
                    </a:gs>
                  </a:gsLst>
                  <a:lin ang="2700000" scaled="1"/>
                  <a:tileRect/>
                </a:gradFill>
                <a:latin typeface="Bahnschrift" panose="020B0502040204020203" pitchFamily="34" charset="0"/>
                <a:ea typeface="阿里巴巴普惠体 R" panose="00020600040101010101" pitchFamily="18" charset="-122"/>
                <a:cs typeface="Arial" panose="020B0604020202020204" pitchFamily="34" charset="0"/>
              </a:rPr>
              <a:t>05</a:t>
            </a:r>
            <a:endParaRPr lang="en-US" altLang="zh-CN" sz="6600" spc="300" dirty="0">
              <a:gradFill flip="none" rotWithShape="1">
                <a:gsLst>
                  <a:gs pos="0">
                    <a:schemeClr val="bg1"/>
                  </a:gs>
                  <a:gs pos="100000">
                    <a:schemeClr val="accent2"/>
                  </a:gs>
                </a:gsLst>
                <a:lin ang="2700000" scaled="1"/>
                <a:tileRect/>
              </a:gradFill>
              <a:latin typeface="Bahnschrift" panose="020B0502040204020203" pitchFamily="34" charset="0"/>
              <a:ea typeface="阿里巴巴普惠体 R" panose="00020600040101010101" pitchFamily="18" charset="-122"/>
              <a:cs typeface="Arial" panose="020B0604020202020204" pitchFamily="34" charset="0"/>
            </a:endParaRPr>
          </a:p>
        </p:txBody>
      </p:sp>
      <p:sp>
        <p:nvSpPr>
          <p:cNvPr id="95" name="矩形 94"/>
          <p:cNvSpPr/>
          <p:nvPr/>
        </p:nvSpPr>
        <p:spPr>
          <a:xfrm>
            <a:off x="7950209" y="3012193"/>
            <a:ext cx="2569934" cy="605230"/>
          </a:xfrm>
          <a:prstGeom prst="rect">
            <a:avLst/>
          </a:prstGeom>
        </p:spPr>
        <p:txBody>
          <a:bodyPr wrap="none">
            <a:spAutoFit/>
          </a:bodyPr>
          <a:lstStyle/>
          <a:p>
            <a:pPr algn="ctr">
              <a:lnSpc>
                <a:spcPct val="130000"/>
              </a:lnSpc>
            </a:pPr>
            <a:r>
              <a:rPr lang="zh-CN" altLang="en-US" sz="2800" b="1" spc="300">
                <a:gradFill flip="none" rotWithShape="1">
                  <a:gsLst>
                    <a:gs pos="0">
                      <a:schemeClr val="bg1"/>
                    </a:gs>
                    <a:gs pos="100000">
                      <a:schemeClr val="accent2"/>
                    </a:gs>
                  </a:gsLst>
                  <a:lin ang="2700000" scaled="1"/>
                  <a:tileRect/>
                </a:gradFill>
                <a:latin typeface="+mj-ea"/>
                <a:ea typeface="+mj-ea"/>
              </a:rPr>
              <a:t>下一阶段计划</a:t>
            </a:r>
            <a:endParaRPr lang="en-US" altLang="zh-CN" sz="2800" b="1" spc="300" dirty="0">
              <a:gradFill flip="none" rotWithShape="1">
                <a:gsLst>
                  <a:gs pos="0">
                    <a:schemeClr val="bg1"/>
                  </a:gs>
                  <a:gs pos="100000">
                    <a:schemeClr val="accent2"/>
                  </a:gs>
                </a:gsLst>
                <a:lin ang="2700000" scaled="1"/>
                <a:tileRect/>
              </a:gradFill>
              <a:latin typeface="+mj-ea"/>
              <a:ea typeface="+mj-ea"/>
            </a:endParaRPr>
          </a:p>
        </p:txBody>
      </p:sp>
      <p:sp>
        <p:nvSpPr>
          <p:cNvPr id="96" name="矩形 95"/>
          <p:cNvSpPr/>
          <p:nvPr/>
        </p:nvSpPr>
        <p:spPr>
          <a:xfrm>
            <a:off x="6854996" y="2614892"/>
            <a:ext cx="1162499" cy="1256947"/>
          </a:xfrm>
          <a:prstGeom prst="rect">
            <a:avLst/>
          </a:prstGeom>
        </p:spPr>
        <p:txBody>
          <a:bodyPr wrap="none">
            <a:spAutoFit/>
          </a:bodyPr>
          <a:lstStyle/>
          <a:p>
            <a:pPr algn="ctr">
              <a:lnSpc>
                <a:spcPct val="130000"/>
              </a:lnSpc>
            </a:pPr>
            <a:r>
              <a:rPr lang="en-US" altLang="zh-CN" sz="6600" spc="300">
                <a:gradFill flip="none" rotWithShape="1">
                  <a:gsLst>
                    <a:gs pos="0">
                      <a:schemeClr val="bg1"/>
                    </a:gs>
                    <a:gs pos="100000">
                      <a:schemeClr val="accent2"/>
                    </a:gs>
                  </a:gsLst>
                  <a:lin ang="2700000" scaled="1"/>
                  <a:tileRect/>
                </a:gradFill>
                <a:latin typeface="Bahnschrift" panose="020B0502040204020203" pitchFamily="34" charset="0"/>
                <a:ea typeface="阿里巴巴普惠体 R" panose="00020600040101010101" pitchFamily="18" charset="-122"/>
                <a:cs typeface="Arial" panose="020B0604020202020204" pitchFamily="34" charset="0"/>
              </a:rPr>
              <a:t>06</a:t>
            </a:r>
            <a:endParaRPr lang="en-US" altLang="zh-CN" sz="6600" spc="300" dirty="0">
              <a:gradFill flip="none" rotWithShape="1">
                <a:gsLst>
                  <a:gs pos="0">
                    <a:schemeClr val="bg1"/>
                  </a:gs>
                  <a:gs pos="100000">
                    <a:schemeClr val="accent2"/>
                  </a:gs>
                </a:gsLst>
                <a:lin ang="2700000" scaled="1"/>
                <a:tileRect/>
              </a:gradFill>
              <a:latin typeface="Bahnschrift" panose="020B0502040204020203" pitchFamily="34" charset="0"/>
              <a:ea typeface="阿里巴巴普惠体 R" panose="00020600040101010101" pitchFamily="18" charset="-122"/>
              <a:cs typeface="Arial" panose="020B0604020202020204" pitchFamily="34" charset="0"/>
            </a:endParaRPr>
          </a:p>
        </p:txBody>
      </p:sp>
      <p:sp>
        <p:nvSpPr>
          <p:cNvPr id="98" name="矩形 97"/>
          <p:cNvSpPr/>
          <p:nvPr/>
        </p:nvSpPr>
        <p:spPr>
          <a:xfrm>
            <a:off x="3389556" y="5035307"/>
            <a:ext cx="1774845" cy="605230"/>
          </a:xfrm>
          <a:prstGeom prst="rect">
            <a:avLst/>
          </a:prstGeom>
        </p:spPr>
        <p:txBody>
          <a:bodyPr wrap="none">
            <a:spAutoFit/>
          </a:bodyPr>
          <a:lstStyle/>
          <a:p>
            <a:pPr algn="ctr">
              <a:lnSpc>
                <a:spcPct val="130000"/>
              </a:lnSpc>
            </a:pPr>
            <a:r>
              <a:rPr lang="zh-CN" altLang="en-US" sz="2800" b="1" spc="300">
                <a:gradFill flip="none" rotWithShape="1">
                  <a:gsLst>
                    <a:gs pos="0">
                      <a:schemeClr val="bg1"/>
                    </a:gs>
                    <a:gs pos="100000">
                      <a:schemeClr val="accent2"/>
                    </a:gs>
                  </a:gsLst>
                  <a:lin ang="2700000" scaled="1"/>
                  <a:tileRect/>
                </a:gradFill>
                <a:latin typeface="+mj-ea"/>
                <a:ea typeface="+mj-ea"/>
              </a:rPr>
              <a:t>成员分工</a:t>
            </a:r>
            <a:endParaRPr lang="en-US" altLang="zh-CN" sz="2800" b="1" spc="300" dirty="0">
              <a:gradFill flip="none" rotWithShape="1">
                <a:gsLst>
                  <a:gs pos="0">
                    <a:schemeClr val="bg1"/>
                  </a:gs>
                  <a:gs pos="100000">
                    <a:schemeClr val="accent2"/>
                  </a:gs>
                </a:gsLst>
                <a:lin ang="2700000" scaled="1"/>
                <a:tileRect/>
              </a:gradFill>
              <a:latin typeface="+mj-ea"/>
              <a:ea typeface="+mj-ea"/>
            </a:endParaRPr>
          </a:p>
        </p:txBody>
      </p:sp>
      <p:sp>
        <p:nvSpPr>
          <p:cNvPr id="99" name="矩形 98"/>
          <p:cNvSpPr/>
          <p:nvPr/>
        </p:nvSpPr>
        <p:spPr>
          <a:xfrm>
            <a:off x="1909375" y="4650706"/>
            <a:ext cx="1154483" cy="1256947"/>
          </a:xfrm>
          <a:prstGeom prst="rect">
            <a:avLst/>
          </a:prstGeom>
        </p:spPr>
        <p:txBody>
          <a:bodyPr wrap="none">
            <a:spAutoFit/>
          </a:bodyPr>
          <a:lstStyle/>
          <a:p>
            <a:pPr algn="ctr">
              <a:lnSpc>
                <a:spcPct val="130000"/>
              </a:lnSpc>
            </a:pPr>
            <a:r>
              <a:rPr lang="en-US" altLang="zh-CN" sz="6600" spc="300">
                <a:gradFill flip="none" rotWithShape="1">
                  <a:gsLst>
                    <a:gs pos="0">
                      <a:schemeClr val="bg1"/>
                    </a:gs>
                    <a:gs pos="100000">
                      <a:schemeClr val="accent2"/>
                    </a:gs>
                  </a:gsLst>
                  <a:lin ang="2700000" scaled="1"/>
                  <a:tileRect/>
                </a:gradFill>
                <a:latin typeface="Bahnschrift" panose="020B0502040204020203" pitchFamily="34" charset="0"/>
                <a:ea typeface="阿里巴巴普惠体 R" panose="00020600040101010101" pitchFamily="18" charset="-122"/>
                <a:cs typeface="Arial" panose="020B0604020202020204" pitchFamily="34" charset="0"/>
              </a:rPr>
              <a:t>07</a:t>
            </a:r>
            <a:endParaRPr lang="en-US" altLang="zh-CN" sz="6600" spc="300" dirty="0">
              <a:gradFill flip="none" rotWithShape="1">
                <a:gsLst>
                  <a:gs pos="0">
                    <a:schemeClr val="bg1"/>
                  </a:gs>
                  <a:gs pos="100000">
                    <a:schemeClr val="accent2"/>
                  </a:gs>
                </a:gsLst>
                <a:lin ang="2700000" scaled="1"/>
                <a:tileRect/>
              </a:gradFill>
              <a:latin typeface="Bahnschrift" panose="020B0502040204020203" pitchFamily="34" charset="0"/>
              <a:ea typeface="阿里巴巴普惠体 R" panose="00020600040101010101" pitchFamily="18" charset="-122"/>
              <a:cs typeface="Arial" panose="020B0604020202020204" pitchFamily="34" charset="0"/>
            </a:endParaRPr>
          </a:p>
        </p:txBody>
      </p:sp>
      <p:sp>
        <p:nvSpPr>
          <p:cNvPr id="101" name="矩形 100"/>
          <p:cNvSpPr/>
          <p:nvPr/>
        </p:nvSpPr>
        <p:spPr>
          <a:xfrm>
            <a:off x="8044822" y="5035307"/>
            <a:ext cx="2569934" cy="605230"/>
          </a:xfrm>
          <a:prstGeom prst="rect">
            <a:avLst/>
          </a:prstGeom>
        </p:spPr>
        <p:txBody>
          <a:bodyPr wrap="none">
            <a:spAutoFit/>
          </a:bodyPr>
          <a:lstStyle/>
          <a:p>
            <a:pPr algn="ctr">
              <a:lnSpc>
                <a:spcPct val="130000"/>
              </a:lnSpc>
            </a:pPr>
            <a:r>
              <a:rPr lang="zh-CN" altLang="en-US" sz="2800" b="1" spc="300">
                <a:gradFill flip="none" rotWithShape="1">
                  <a:gsLst>
                    <a:gs pos="0">
                      <a:schemeClr val="bg1"/>
                    </a:gs>
                    <a:gs pos="100000">
                      <a:schemeClr val="accent2"/>
                    </a:gs>
                  </a:gsLst>
                  <a:lin ang="2700000" scaled="1"/>
                  <a:tileRect/>
                </a:gradFill>
                <a:latin typeface="+mj-ea"/>
                <a:ea typeface="+mj-ea"/>
              </a:rPr>
              <a:t>经费使用情况</a:t>
            </a:r>
            <a:endParaRPr lang="en-US" altLang="zh-CN" sz="2800" b="1" spc="300" dirty="0">
              <a:gradFill flip="none" rotWithShape="1">
                <a:gsLst>
                  <a:gs pos="0">
                    <a:schemeClr val="bg1"/>
                  </a:gs>
                  <a:gs pos="100000">
                    <a:schemeClr val="accent2"/>
                  </a:gs>
                </a:gsLst>
                <a:lin ang="2700000" scaled="1"/>
                <a:tileRect/>
              </a:gradFill>
              <a:latin typeface="+mj-ea"/>
              <a:ea typeface="+mj-ea"/>
            </a:endParaRPr>
          </a:p>
        </p:txBody>
      </p:sp>
      <p:sp>
        <p:nvSpPr>
          <p:cNvPr id="102" name="矩形 101"/>
          <p:cNvSpPr/>
          <p:nvPr/>
        </p:nvSpPr>
        <p:spPr>
          <a:xfrm>
            <a:off x="6855798" y="4650706"/>
            <a:ext cx="1204176" cy="1256947"/>
          </a:xfrm>
          <a:prstGeom prst="rect">
            <a:avLst/>
          </a:prstGeom>
        </p:spPr>
        <p:txBody>
          <a:bodyPr wrap="none">
            <a:spAutoFit/>
          </a:bodyPr>
          <a:lstStyle/>
          <a:p>
            <a:pPr algn="ctr">
              <a:lnSpc>
                <a:spcPct val="130000"/>
              </a:lnSpc>
            </a:pPr>
            <a:r>
              <a:rPr lang="en-US" altLang="zh-CN" sz="6600" spc="300">
                <a:gradFill flip="none" rotWithShape="1">
                  <a:gsLst>
                    <a:gs pos="0">
                      <a:schemeClr val="bg1"/>
                    </a:gs>
                    <a:gs pos="100000">
                      <a:schemeClr val="accent2"/>
                    </a:gs>
                  </a:gsLst>
                  <a:lin ang="2700000" scaled="1"/>
                  <a:tileRect/>
                </a:gradFill>
                <a:latin typeface="Bahnschrift" panose="020B0502040204020203" pitchFamily="34" charset="0"/>
                <a:ea typeface="阿里巴巴普惠体 R" panose="00020600040101010101" pitchFamily="18" charset="-122"/>
                <a:cs typeface="Arial" panose="020B0604020202020204" pitchFamily="34" charset="0"/>
              </a:rPr>
              <a:t>08</a:t>
            </a:r>
            <a:endParaRPr lang="en-US" altLang="zh-CN" sz="6600" spc="300" dirty="0">
              <a:gradFill flip="none" rotWithShape="1">
                <a:gsLst>
                  <a:gs pos="0">
                    <a:schemeClr val="bg1"/>
                  </a:gs>
                  <a:gs pos="100000">
                    <a:schemeClr val="accent2"/>
                  </a:gs>
                </a:gsLst>
                <a:lin ang="2700000" scaled="1"/>
                <a:tileRect/>
              </a:gradFill>
              <a:latin typeface="Bahnschrift" panose="020B0502040204020203" pitchFamily="34" charset="0"/>
              <a:ea typeface="阿里巴巴普惠体 R" panose="00020600040101010101" pitchFamily="18" charset="-122"/>
              <a:cs typeface="Arial" panose="020B0604020202020204" pitchFamily="34" charset="0"/>
            </a:endParaRPr>
          </a:p>
        </p:txBody>
      </p:sp>
      <p:sp>
        <p:nvSpPr>
          <p:cNvPr id="104" name="椭圆 103"/>
          <p:cNvSpPr/>
          <p:nvPr/>
        </p:nvSpPr>
        <p:spPr>
          <a:xfrm>
            <a:off x="4299269" y="-662623"/>
            <a:ext cx="3568102" cy="3568098"/>
          </a:xfrm>
          <a:prstGeom prst="ellipse">
            <a:avLst/>
          </a:prstGeom>
          <a:noFill/>
          <a:ln>
            <a:gradFill>
              <a:gsLst>
                <a:gs pos="50000">
                  <a:srgbClr val="0886CC"/>
                </a:gs>
                <a:gs pos="24000">
                  <a:schemeClr val="accent1">
                    <a:alpha val="0"/>
                  </a:schemeClr>
                </a:gs>
                <a:gs pos="73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105" name="椭圆 104"/>
          <p:cNvSpPr/>
          <p:nvPr/>
        </p:nvSpPr>
        <p:spPr>
          <a:xfrm>
            <a:off x="4437098" y="-524794"/>
            <a:ext cx="3292444" cy="3292442"/>
          </a:xfrm>
          <a:prstGeom prst="ellipse">
            <a:avLst/>
          </a:prstGeom>
          <a:noFill/>
          <a:ln w="9525">
            <a:gradFill>
              <a:gsLst>
                <a:gs pos="50000">
                  <a:srgbClr val="0886CC"/>
                </a:gs>
                <a:gs pos="24000">
                  <a:schemeClr val="accent1">
                    <a:alpha val="0"/>
                  </a:schemeClr>
                </a:gs>
                <a:gs pos="73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106" name="任意多边形: 形状 105"/>
          <p:cNvSpPr/>
          <p:nvPr/>
        </p:nvSpPr>
        <p:spPr>
          <a:xfrm>
            <a:off x="3302021" y="927573"/>
            <a:ext cx="993173" cy="387709"/>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noFill/>
          <a:ln w="6350">
            <a:gradFill flip="none" rotWithShape="1">
              <a:gsLst>
                <a:gs pos="54000">
                  <a:srgbClr val="0886CC"/>
                </a:gs>
                <a:gs pos="0">
                  <a:schemeClr val="accent1">
                    <a:alpha val="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阿里巴巴普惠体 R" panose="00020600040101010101" pitchFamily="18" charset="-122"/>
              <a:cs typeface="+mn-cs"/>
            </a:endParaRPr>
          </a:p>
        </p:txBody>
      </p:sp>
      <p:sp>
        <p:nvSpPr>
          <p:cNvPr id="107" name="任意多边形: 形状 106"/>
          <p:cNvSpPr/>
          <p:nvPr/>
        </p:nvSpPr>
        <p:spPr>
          <a:xfrm flipH="1">
            <a:off x="7871446" y="927573"/>
            <a:ext cx="993173" cy="387709"/>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noFill/>
          <a:ln w="6350">
            <a:gradFill flip="none" rotWithShape="1">
              <a:gsLst>
                <a:gs pos="54000">
                  <a:srgbClr val="0886CC"/>
                </a:gs>
                <a:gs pos="0">
                  <a:schemeClr val="accent1">
                    <a:alpha val="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阿里巴巴普惠体 R" panose="00020600040101010101" pitchFamily="18" charset="-122"/>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6832"/>
            <a:ext cx="10515600" cy="540341"/>
          </a:xfrm>
        </p:spPr>
        <p:txBody>
          <a:bodyPr/>
          <a:lstStyle/>
          <a:p>
            <a:r>
              <a:rPr lang="zh-CN" altLang="en-US"/>
              <a:t>下一阶段计划</a:t>
            </a:r>
            <a:endParaRPr lang="zh-CN" altLang="en-US" dirty="0"/>
          </a:p>
        </p:txBody>
      </p:sp>
      <p:sp>
        <p:nvSpPr>
          <p:cNvPr id="4" name="文本框 3"/>
          <p:cNvSpPr txBox="1"/>
          <p:nvPr/>
        </p:nvSpPr>
        <p:spPr>
          <a:xfrm>
            <a:off x="1026160" y="1675765"/>
            <a:ext cx="9310370" cy="4030980"/>
          </a:xfrm>
          <a:prstGeom prst="rect">
            <a:avLst/>
          </a:prstGeom>
          <a:noFill/>
        </p:spPr>
        <p:txBody>
          <a:bodyPr wrap="square">
            <a:spAutoFit/>
          </a:bodyPr>
          <a:lstStyle/>
          <a:p>
            <a:pPr marL="342900" lvl="0" indent="-342900" algn="just">
              <a:spcAft>
                <a:spcPts val="2400"/>
              </a:spcAft>
              <a:buFont typeface="+mj-lt"/>
              <a:buAutoNum type="arabicPeriod"/>
            </a:pPr>
            <a:r>
              <a:rPr lang="zh-CN" altLang="zh-CN" sz="2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目前自监督学习生成的预训练模型与多维度遥感信息融合网络两大模块还在分别研究，尚未整合。下一阶段将对两个模块进行整合，让网络使用自监督生成的预训练模型。</a:t>
            </a:r>
          </a:p>
          <a:p>
            <a:pPr marL="342900" lvl="0" indent="-342900" algn="just">
              <a:spcAft>
                <a:spcPts val="2400"/>
              </a:spcAft>
              <a:buFont typeface="+mj-lt"/>
              <a:buAutoNum type="arabicPeriod"/>
            </a:pPr>
            <a:r>
              <a:rPr lang="en-US" altLang="zh-CN" sz="2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ISPRS</a:t>
            </a:r>
            <a:r>
              <a:rPr lang="zh-CN" altLang="zh-CN" sz="2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官方数据集中还有红外线</a:t>
            </a:r>
            <a:r>
              <a:rPr lang="en-US" altLang="zh-CN" sz="2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IR</a:t>
            </a:r>
            <a:r>
              <a:rPr lang="zh-CN" altLang="zh-CN" sz="2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通道并未利用上，下一段将建立数据更丰富的（</a:t>
            </a:r>
            <a:r>
              <a:rPr lang="en-US" altLang="zh-CN" sz="2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RGB+DSM+IR</a:t>
            </a:r>
            <a:r>
              <a:rPr lang="zh-CN" altLang="zh-CN" sz="2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5</a:t>
            </a:r>
            <a:r>
              <a:rPr lang="zh-CN" altLang="zh-CN" sz="2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通道数据集，并优化，创新现有的网络模型，在目标任务上取得更加优异的效果。</a:t>
            </a:r>
          </a:p>
          <a:p>
            <a:pPr marL="342900" lvl="0" indent="-342900" algn="just">
              <a:spcAft>
                <a:spcPts val="2400"/>
              </a:spcAft>
              <a:buFont typeface="+mj-lt"/>
              <a:buAutoNum type="arabicPeriod"/>
            </a:pPr>
            <a:r>
              <a:rPr lang="zh-CN" altLang="zh-CN" sz="2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测试使用更多的数据集进行自监督训练，目前仅仅对</a:t>
            </a:r>
            <a:r>
              <a:rPr lang="en-US" altLang="zh-CN" sz="2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GID</a:t>
            </a:r>
            <a:r>
              <a:rPr lang="zh-CN" altLang="zh-CN" sz="2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进行的实验，下一阶段将对</a:t>
            </a:r>
            <a:r>
              <a:rPr lang="en-US" altLang="zh-CN" sz="2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DOTAv1.5, NWPU-RESISC_45, NWPU_VHR-10_dataset</a:t>
            </a:r>
            <a:r>
              <a:rPr lang="zh-CN" altLang="zh-CN" sz="2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三个数据集进行测试</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 name="标题 2"/>
          <p:cNvSpPr>
            <a:spLocks noGrp="1"/>
          </p:cNvSpPr>
          <p:nvPr>
            <p:ph type="title"/>
          </p:nvPr>
        </p:nvSpPr>
        <p:spPr>
          <a:xfrm>
            <a:off x="838200" y="386832"/>
            <a:ext cx="10515600" cy="540341"/>
          </a:xfrm>
        </p:spPr>
        <p:txBody>
          <a:bodyPr/>
          <a:lstStyle/>
          <a:p>
            <a:r>
              <a:rPr lang="zh-CN" altLang="en-US"/>
              <a:t>成员分工</a:t>
            </a:r>
            <a:endParaRPr lang="zh-CN" altLang="en-US" dirty="0"/>
          </a:p>
        </p:txBody>
      </p:sp>
      <p:graphicFrame>
        <p:nvGraphicFramePr>
          <p:cNvPr id="4" name="表格 3"/>
          <p:cNvGraphicFramePr>
            <a:graphicFrameLocks noGrp="1"/>
          </p:cNvGraphicFramePr>
          <p:nvPr>
            <p:custDataLst>
              <p:tags r:id="rId2"/>
            </p:custDataLst>
            <p:extLst>
              <p:ext uri="{D42A27DB-BD31-4B8C-83A1-F6EECF244321}">
                <p14:modId xmlns:p14="http://schemas.microsoft.com/office/powerpoint/2010/main" val="591048204"/>
              </p:ext>
            </p:extLst>
          </p:nvPr>
        </p:nvGraphicFramePr>
        <p:xfrm>
          <a:off x="837565" y="1210310"/>
          <a:ext cx="11000105" cy="5018405"/>
        </p:xfrm>
        <a:graphic>
          <a:graphicData uri="http://schemas.openxmlformats.org/drawingml/2006/table">
            <a:tbl>
              <a:tblPr>
                <a:tableStyleId>{5C22544A-7EE6-4342-B048-85BDC9FD1C3A}</a:tableStyleId>
              </a:tblPr>
              <a:tblGrid>
                <a:gridCol w="969645">
                  <a:extLst>
                    <a:ext uri="{9D8B030D-6E8A-4147-A177-3AD203B41FA5}">
                      <a16:colId xmlns:a16="http://schemas.microsoft.com/office/drawing/2014/main" val="20000"/>
                    </a:ext>
                  </a:extLst>
                </a:gridCol>
                <a:gridCol w="4260850">
                  <a:extLst>
                    <a:ext uri="{9D8B030D-6E8A-4147-A177-3AD203B41FA5}">
                      <a16:colId xmlns:a16="http://schemas.microsoft.com/office/drawing/2014/main" val="20001"/>
                    </a:ext>
                  </a:extLst>
                </a:gridCol>
                <a:gridCol w="1351915">
                  <a:extLst>
                    <a:ext uri="{9D8B030D-6E8A-4147-A177-3AD203B41FA5}">
                      <a16:colId xmlns:a16="http://schemas.microsoft.com/office/drawing/2014/main" val="20002"/>
                    </a:ext>
                  </a:extLst>
                </a:gridCol>
                <a:gridCol w="4417695">
                  <a:extLst>
                    <a:ext uri="{9D8B030D-6E8A-4147-A177-3AD203B41FA5}">
                      <a16:colId xmlns:a16="http://schemas.microsoft.com/office/drawing/2014/main" val="20003"/>
                    </a:ext>
                  </a:extLst>
                </a:gridCol>
              </a:tblGrid>
              <a:tr h="515620">
                <a:tc gridSpan="4">
                  <a:txBody>
                    <a:bodyPr/>
                    <a:lstStyle/>
                    <a:p>
                      <a:pPr algn="ctr">
                        <a:buNone/>
                      </a:pPr>
                      <a:r>
                        <a:rPr lang="zh-CN" altLang="zh-CN" sz="2000" b="1"/>
                        <a:t>项目组成员个人分工及完成情况</a:t>
                      </a:r>
                      <a:endParaRPr lang="zh-CN" altLang="en-US" sz="2000" b="1">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513080">
                <a:tc>
                  <a:txBody>
                    <a:bodyPr/>
                    <a:lstStyle/>
                    <a:p>
                      <a:pPr algn="ctr">
                        <a:buNone/>
                      </a:pPr>
                      <a:r>
                        <a:rPr lang="zh-CN" altLang="en-US" sz="1800">
                          <a:effectLst/>
                          <a:latin typeface="Calibri" panose="020F0502020204030204" pitchFamily="34" charset="0"/>
                          <a:ea typeface="宋体" panose="02010600030101010101" pitchFamily="2" charset="-122"/>
                          <a:cs typeface="Times New Roman" panose="02020603050405020304" pitchFamily="18" charset="0"/>
                        </a:rPr>
                        <a:t>姓名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sz="1800">
                          <a:effectLst/>
                        </a:rPr>
                        <a:t>各自负责的项目研究内容</a:t>
                      </a:r>
                      <a:endParaRPr lang="zh-CN"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sz="1800">
                          <a:effectLst/>
                        </a:rPr>
                        <a:t>工作量</a:t>
                      </a:r>
                      <a:endParaRPr lang="zh-CN"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sz="1800">
                          <a:effectLst/>
                        </a:rPr>
                        <a:t>已完成的内容</a:t>
                      </a:r>
                      <a:endParaRPr lang="zh-CN"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139190">
                <a:tc>
                  <a:txBody>
                    <a:bodyPr/>
                    <a:lstStyle/>
                    <a:p>
                      <a:pPr lvl="0" indent="0" algn="ctr">
                        <a:buFont typeface="+mj-lt"/>
                        <a:buNone/>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xxx</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lvl="0" indent="-342900" algn="just">
                        <a:buFont typeface="+mj-lt"/>
                        <a:buAutoNum type="arabicPeriod"/>
                      </a:pPr>
                      <a:r>
                        <a:rPr lang="zh-CN" sz="1800" kern="100">
                          <a:effectLst/>
                        </a:rPr>
                        <a:t>组织项目推进</a:t>
                      </a:r>
                    </a:p>
                    <a:p>
                      <a:pPr marL="342900" lvl="0" indent="-342900" algn="just">
                        <a:buFont typeface="+mj-lt"/>
                        <a:buAutoNum type="arabicPeriod"/>
                      </a:pPr>
                      <a:r>
                        <a:rPr lang="zh-CN" sz="1800" kern="100">
                          <a:effectLst/>
                        </a:rPr>
                        <a:t>多维度遥感信息融合模块</a:t>
                      </a:r>
                    </a:p>
                    <a:p>
                      <a:pPr marL="342900" lvl="0" indent="-342900" algn="just">
                        <a:buFont typeface="+mj-lt"/>
                        <a:buAutoNum type="arabicPeriod"/>
                      </a:pPr>
                      <a:r>
                        <a:rPr lang="zh-CN" sz="1800" kern="100">
                          <a:effectLst/>
                        </a:rPr>
                        <a:t>数据集制作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sz="1800" kern="100">
                          <a:effectLst/>
                        </a:rPr>
                        <a:t>每周</a:t>
                      </a:r>
                      <a:r>
                        <a:rPr lang="en-US" sz="1800" kern="100">
                          <a:effectLst/>
                        </a:rPr>
                        <a:t>14</a:t>
                      </a:r>
                      <a:r>
                        <a:rPr lang="zh-CN" sz="1800" kern="100">
                          <a:effectLst/>
                        </a:rPr>
                        <a:t>小时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kern="100">
                          <a:effectLst/>
                        </a:rPr>
                        <a:t>    RGB</a:t>
                      </a:r>
                      <a:r>
                        <a:rPr lang="zh-CN" sz="1800" kern="100">
                          <a:effectLst/>
                        </a:rPr>
                        <a:t>，</a:t>
                      </a:r>
                      <a:r>
                        <a:rPr lang="en-US" sz="1800" kern="100">
                          <a:effectLst/>
                        </a:rPr>
                        <a:t>RGBD</a:t>
                      </a:r>
                      <a:r>
                        <a:rPr lang="zh-CN" sz="1800" kern="100">
                          <a:effectLst/>
                        </a:rPr>
                        <a:t>，</a:t>
                      </a:r>
                      <a:r>
                        <a:rPr lang="en-US" sz="1800" kern="100">
                          <a:effectLst/>
                        </a:rPr>
                        <a:t>RGBIR 512*512</a:t>
                      </a:r>
                      <a:r>
                        <a:rPr lang="zh-CN" sz="1800" kern="100">
                          <a:effectLst/>
                        </a:rPr>
                        <a:t>数据集制作。</a:t>
                      </a:r>
                    </a:p>
                    <a:p>
                      <a:pPr algn="just"/>
                      <a:r>
                        <a:rPr lang="en-US" altLang="zh-CN" sz="1800" kern="100">
                          <a:effectLst/>
                        </a:rPr>
                        <a:t>    </a:t>
                      </a:r>
                      <a:r>
                        <a:rPr lang="zh-CN" sz="1800" kern="100">
                          <a:effectLst/>
                        </a:rPr>
                        <a:t>完成</a:t>
                      </a:r>
                      <a:r>
                        <a:rPr lang="en-US" sz="1800" kern="100">
                          <a:effectLst/>
                        </a:rPr>
                        <a:t>swin+dsmpcf</a:t>
                      </a:r>
                      <a:r>
                        <a:rPr lang="zh-CN" sz="1800" kern="100">
                          <a:effectLst/>
                        </a:rPr>
                        <a:t>代码以及相关实验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55980">
                <a:tc>
                  <a:txBody>
                    <a:bodyPr/>
                    <a:lstStyle/>
                    <a:p>
                      <a:pPr lvl="0" indent="0" algn="ctr">
                        <a:buFont typeface="+mj-lt"/>
                        <a:buNone/>
                      </a:pP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黄亦菲</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lvl="0" indent="-342900" algn="just">
                        <a:buFont typeface="+mj-lt"/>
                        <a:buAutoNum type="arabicPeriod"/>
                      </a:pPr>
                      <a:r>
                        <a:rPr lang="zh-CN" sz="1800" kern="100">
                          <a:effectLst/>
                        </a:rPr>
                        <a:t>训练</a:t>
                      </a:r>
                      <a:r>
                        <a:rPr lang="en-US" sz="1800" kern="100">
                          <a:effectLst/>
                        </a:rPr>
                        <a:t>beit</a:t>
                      </a:r>
                      <a:r>
                        <a:rPr lang="zh-CN" sz="1800" kern="100">
                          <a:effectLst/>
                        </a:rPr>
                        <a:t>自监督实验</a:t>
                      </a:r>
                    </a:p>
                    <a:p>
                      <a:pPr marL="342900" lvl="0" indent="-342900" algn="just">
                        <a:buFont typeface="+mj-lt"/>
                        <a:buAutoNum type="arabicPeriod"/>
                      </a:pPr>
                      <a:r>
                        <a:rPr lang="zh-CN" sz="1800" kern="100">
                          <a:effectLst/>
                        </a:rPr>
                        <a:t>论文写作，阅读论文撰写文献综述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sz="1800" kern="100">
                          <a:effectLst/>
                        </a:rPr>
                        <a:t>每周</a:t>
                      </a:r>
                      <a:r>
                        <a:rPr lang="en-US" sz="1800" kern="100">
                          <a:effectLst/>
                        </a:rPr>
                        <a:t>14</a:t>
                      </a:r>
                      <a:r>
                        <a:rPr lang="zh-CN" sz="1800" kern="100">
                          <a:effectLst/>
                        </a:rPr>
                        <a:t>小时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altLang="zh-CN" sz="1800" kern="100">
                          <a:effectLst/>
                        </a:rPr>
                        <a:t>    </a:t>
                      </a:r>
                      <a:r>
                        <a:rPr lang="zh-CN" sz="1800" kern="100">
                          <a:effectLst/>
                        </a:rPr>
                        <a:t>完成</a:t>
                      </a:r>
                      <a:r>
                        <a:rPr lang="en-US" sz="1800" kern="100">
                          <a:effectLst/>
                        </a:rPr>
                        <a:t>CMC</a:t>
                      </a:r>
                      <a:r>
                        <a:rPr lang="zh-CN" sz="1800" kern="100">
                          <a:effectLst/>
                        </a:rPr>
                        <a:t>、</a:t>
                      </a:r>
                      <a:r>
                        <a:rPr lang="en-US" sz="1800" kern="100">
                          <a:effectLst/>
                        </a:rPr>
                        <a:t>CSF</a:t>
                      </a:r>
                      <a:r>
                        <a:rPr lang="zh-CN" sz="1800" kern="100">
                          <a:effectLst/>
                        </a:rPr>
                        <a:t>论文综述。</a:t>
                      </a:r>
                    </a:p>
                    <a:p>
                      <a:pPr algn="just"/>
                      <a:r>
                        <a:rPr lang="en-US" altLang="zh-CN" sz="1800" kern="100">
                          <a:effectLst/>
                        </a:rPr>
                        <a:t>    </a:t>
                      </a:r>
                      <a:r>
                        <a:rPr lang="zh-CN" sz="1800" kern="100">
                          <a:effectLst/>
                        </a:rPr>
                        <a:t>完成</a:t>
                      </a:r>
                      <a:r>
                        <a:rPr lang="en-US" sz="1800" kern="100">
                          <a:effectLst/>
                        </a:rPr>
                        <a:t>BEIT</a:t>
                      </a:r>
                      <a:r>
                        <a:rPr lang="zh-CN" sz="1800" kern="100">
                          <a:effectLst/>
                        </a:rPr>
                        <a:t>在</a:t>
                      </a:r>
                      <a:r>
                        <a:rPr lang="en-US" sz="1800" kern="100">
                          <a:effectLst/>
                        </a:rPr>
                        <a:t>gid</a:t>
                      </a:r>
                      <a:r>
                        <a:rPr lang="zh-CN" sz="1800" kern="100">
                          <a:effectLst/>
                        </a:rPr>
                        <a:t>上的训练实验和实验报告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139190">
                <a:tc>
                  <a:txBody>
                    <a:bodyPr/>
                    <a:lstStyle/>
                    <a:p>
                      <a:pPr lvl="0" indent="0" algn="ctr">
                        <a:buFont typeface="+mj-lt"/>
                        <a:buNone/>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xxx</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lvl="0" indent="-342900" algn="just">
                        <a:buFont typeface="+mj-lt"/>
                        <a:buAutoNum type="arabicPeriod"/>
                      </a:pPr>
                      <a:r>
                        <a:rPr lang="en-US" sz="1800" kern="100">
                          <a:effectLst/>
                        </a:rPr>
                        <a:t>DSPCANet</a:t>
                      </a:r>
                      <a:r>
                        <a:rPr lang="zh-CN" sz="1800" kern="100">
                          <a:effectLst/>
                        </a:rPr>
                        <a:t>与</a:t>
                      </a:r>
                      <a:r>
                        <a:rPr lang="en-US" sz="1800" kern="100">
                          <a:effectLst/>
                        </a:rPr>
                        <a:t>swin</a:t>
                      </a:r>
                      <a:r>
                        <a:rPr lang="zh-CN" sz="1800" kern="100">
                          <a:effectLst/>
                        </a:rPr>
                        <a:t>结合的部分代码 </a:t>
                      </a:r>
                    </a:p>
                    <a:p>
                      <a:pPr marL="342900" lvl="0" indent="-342900" algn="just">
                        <a:buFont typeface="+mj-lt"/>
                        <a:buAutoNum type="arabicPeriod"/>
                      </a:pPr>
                      <a:r>
                        <a:rPr lang="en-US" sz="1800" kern="100">
                          <a:effectLst/>
                        </a:rPr>
                        <a:t>swin</a:t>
                      </a:r>
                      <a:r>
                        <a:rPr lang="zh-CN" sz="1800" kern="100">
                          <a:effectLst/>
                        </a:rPr>
                        <a:t>实验跟进</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sz="1800" kern="100">
                          <a:effectLst/>
                        </a:rPr>
                        <a:t>每周</a:t>
                      </a:r>
                      <a:r>
                        <a:rPr lang="en-US" sz="1800" kern="100">
                          <a:effectLst/>
                        </a:rPr>
                        <a:t>14</a:t>
                      </a:r>
                      <a:r>
                        <a:rPr lang="zh-CN" sz="1800" kern="100">
                          <a:effectLst/>
                        </a:rPr>
                        <a:t>小时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altLang="zh-CN" sz="1800" kern="100">
                          <a:effectLst/>
                        </a:rPr>
                        <a:t>    </a:t>
                      </a:r>
                      <a:r>
                        <a:rPr lang="zh-CN" sz="1800" kern="100">
                          <a:effectLst/>
                        </a:rPr>
                        <a:t>精读相关算法论文</a:t>
                      </a:r>
                      <a:r>
                        <a:rPr lang="en-US" sz="1800" kern="100">
                          <a:effectLst/>
                        </a:rPr>
                        <a:t> </a:t>
                      </a:r>
                      <a:endParaRPr lang="zh-CN" sz="1800" kern="100">
                        <a:effectLst/>
                      </a:endParaRPr>
                    </a:p>
                    <a:p>
                      <a:pPr algn="just"/>
                      <a:r>
                        <a:rPr lang="en-US" altLang="zh-CN" sz="1800" kern="100">
                          <a:effectLst/>
                        </a:rPr>
                        <a:t>    </a:t>
                      </a:r>
                      <a:r>
                        <a:rPr lang="zh-CN" sz="1800" kern="100">
                          <a:effectLst/>
                        </a:rPr>
                        <a:t>对论文进行复现</a:t>
                      </a:r>
                    </a:p>
                    <a:p>
                      <a:pPr algn="just"/>
                      <a:r>
                        <a:rPr lang="en-US" altLang="zh-CN" sz="1800" kern="100">
                          <a:effectLst/>
                        </a:rPr>
                        <a:t>    </a:t>
                      </a:r>
                      <a:r>
                        <a:rPr lang="zh-CN" sz="1800" kern="100">
                          <a:effectLst/>
                        </a:rPr>
                        <a:t>进行模型算法创新</a:t>
                      </a:r>
                    </a:p>
                    <a:p>
                      <a:pPr algn="just"/>
                      <a:r>
                        <a:rPr lang="en-US" altLang="zh-CN" sz="1800" kern="100">
                          <a:effectLst/>
                        </a:rPr>
                        <a:t>    </a:t>
                      </a:r>
                      <a:r>
                        <a:rPr lang="zh-CN" sz="1800" kern="100">
                          <a:effectLst/>
                        </a:rPr>
                        <a:t>部分论文写作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55345">
                <a:tc>
                  <a:txBody>
                    <a:bodyPr/>
                    <a:lstStyle/>
                    <a:p>
                      <a:pPr lvl="0" indent="0" algn="ctr">
                        <a:buFont typeface="+mj-lt"/>
                        <a:buNone/>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xxx</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lvl="0" indent="-342900" algn="just">
                        <a:buFont typeface="+mj-lt"/>
                        <a:buAutoNum type="arabicPeriod"/>
                      </a:pPr>
                      <a:r>
                        <a:rPr lang="zh-CN" sz="1800" kern="100">
                          <a:effectLst/>
                        </a:rPr>
                        <a:t>在</a:t>
                      </a:r>
                      <a:r>
                        <a:rPr lang="en-US" sz="1800" kern="100">
                          <a:effectLst/>
                        </a:rPr>
                        <a:t>gid</a:t>
                      </a:r>
                      <a:r>
                        <a:rPr lang="zh-CN" sz="1800" kern="100">
                          <a:effectLst/>
                        </a:rPr>
                        <a:t>等四个数据集上运行自监督代码</a:t>
                      </a:r>
                    </a:p>
                    <a:p>
                      <a:pPr marL="342900" lvl="0" indent="-342900" algn="just">
                        <a:buFont typeface="+mj-lt"/>
                        <a:buAutoNum type="arabicPeriod"/>
                      </a:pPr>
                      <a:r>
                        <a:rPr lang="zh-CN" sz="1800" kern="100">
                          <a:effectLst/>
                        </a:rPr>
                        <a:t>探索</a:t>
                      </a:r>
                      <a:r>
                        <a:rPr lang="en-US" sz="1800" kern="100">
                          <a:effectLst/>
                        </a:rPr>
                        <a:t>lepe</a:t>
                      </a:r>
                      <a:r>
                        <a:rPr lang="zh-CN" sz="1800" kern="100">
                          <a:effectLst/>
                        </a:rPr>
                        <a:t>在上的可能性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sz="1800" kern="100">
                          <a:effectLst/>
                        </a:rPr>
                        <a:t>每周</a:t>
                      </a:r>
                      <a:r>
                        <a:rPr lang="en-US" sz="1800" kern="100">
                          <a:effectLst/>
                        </a:rPr>
                        <a:t>14</a:t>
                      </a:r>
                      <a:r>
                        <a:rPr lang="zh-CN" sz="1800" kern="100">
                          <a:effectLst/>
                        </a:rPr>
                        <a:t>小时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altLang="zh-CN" sz="1800" kern="100" dirty="0">
                          <a:effectLst/>
                        </a:rPr>
                        <a:t>    </a:t>
                      </a:r>
                      <a:r>
                        <a:rPr lang="zh-CN" sz="1800" kern="100" dirty="0">
                          <a:effectLst/>
                        </a:rPr>
                        <a:t>完成了自监督训练，</a:t>
                      </a:r>
                      <a:r>
                        <a:rPr lang="en-US" sz="1800" kern="100" dirty="0">
                          <a:effectLst/>
                        </a:rPr>
                        <a:t>lepe</a:t>
                      </a:r>
                      <a:r>
                        <a:rPr lang="zh-CN" sz="1800" kern="100" dirty="0">
                          <a:effectLst/>
                        </a:rPr>
                        <a:t>的探索</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1655" t="1911" r="1655" b="1911"/>
          <a:stretch>
            <a:fillRect/>
          </a:stretch>
        </p:blipFill>
        <p:spPr>
          <a:xfrm>
            <a:off x="0" y="0"/>
            <a:ext cx="12192000" cy="6858000"/>
          </a:xfrm>
          <a:prstGeom prst="rect">
            <a:avLst/>
          </a:prstGeom>
        </p:spPr>
      </p:pic>
      <p:sp>
        <p:nvSpPr>
          <p:cNvPr id="19" name="矩形 18"/>
          <p:cNvSpPr/>
          <p:nvPr/>
        </p:nvSpPr>
        <p:spPr>
          <a:xfrm>
            <a:off x="0" y="0"/>
            <a:ext cx="12192000" cy="6858000"/>
          </a:xfrm>
          <a:prstGeom prst="rect">
            <a:avLst/>
          </a:prstGeom>
          <a:gradFill flip="none" rotWithShape="1">
            <a:gsLst>
              <a:gs pos="0">
                <a:srgbClr val="080E31">
                  <a:alpha val="48000"/>
                </a:srgbClr>
              </a:gs>
              <a:gs pos="97000">
                <a:srgbClr val="080E31"/>
              </a:gs>
            </a:gsLst>
            <a:path path="circle">
              <a:fillToRect l="50000" t="50000" r="50000" b="50000"/>
            </a:path>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27" name="直接连接符 26"/>
          <p:cNvCxnSpPr/>
          <p:nvPr/>
        </p:nvCxnSpPr>
        <p:spPr>
          <a:xfrm>
            <a:off x="1447800" y="4185466"/>
            <a:ext cx="5016500" cy="0"/>
          </a:xfrm>
          <a:prstGeom prst="line">
            <a:avLst/>
          </a:prstGeom>
          <a:ln w="12700">
            <a:gradFill flip="none" rotWithShape="1">
              <a:gsLst>
                <a:gs pos="0">
                  <a:schemeClr val="accent2">
                    <a:alpha val="50000"/>
                  </a:schemeClr>
                </a:gs>
                <a:gs pos="100000">
                  <a:schemeClr val="accent2">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511675" y="4657981"/>
            <a:ext cx="5016500" cy="0"/>
          </a:xfrm>
          <a:prstGeom prst="line">
            <a:avLst/>
          </a:prstGeom>
          <a:ln w="12700">
            <a:gradFill flip="none" rotWithShape="1">
              <a:gsLst>
                <a:gs pos="0">
                  <a:schemeClr val="accent2">
                    <a:alpha val="50000"/>
                  </a:schemeClr>
                </a:gs>
                <a:gs pos="100000">
                  <a:schemeClr val="accent2">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962152" y="4928440"/>
            <a:ext cx="5016500" cy="0"/>
          </a:xfrm>
          <a:prstGeom prst="line">
            <a:avLst/>
          </a:prstGeom>
          <a:ln w="12700">
            <a:gradFill flip="none" rotWithShape="1">
              <a:gsLst>
                <a:gs pos="0">
                  <a:schemeClr val="accent2">
                    <a:alpha val="50000"/>
                  </a:schemeClr>
                </a:gs>
                <a:gs pos="100000">
                  <a:schemeClr val="accent2">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0" name="平行四边形 29"/>
          <p:cNvSpPr/>
          <p:nvPr/>
        </p:nvSpPr>
        <p:spPr>
          <a:xfrm>
            <a:off x="-5490255" y="1390956"/>
            <a:ext cx="9402762" cy="468007"/>
          </a:xfrm>
          <a:prstGeom prst="parallelogram">
            <a:avLst>
              <a:gd name="adj" fmla="val 44612"/>
            </a:avLst>
          </a:prstGeom>
          <a:gradFill flip="none" rotWithShape="1">
            <a:gsLst>
              <a:gs pos="36000">
                <a:schemeClr val="accent2">
                  <a:alpha val="0"/>
                </a:schemeClr>
              </a:gs>
              <a:gs pos="0">
                <a:schemeClr val="accent2">
                  <a:alpha val="2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平行四边形 30"/>
          <p:cNvSpPr/>
          <p:nvPr/>
        </p:nvSpPr>
        <p:spPr>
          <a:xfrm>
            <a:off x="3912507" y="4999037"/>
            <a:ext cx="9402762" cy="468007"/>
          </a:xfrm>
          <a:prstGeom prst="parallelogram">
            <a:avLst>
              <a:gd name="adj" fmla="val 44612"/>
            </a:avLst>
          </a:prstGeom>
          <a:gradFill flip="none" rotWithShape="1">
            <a:gsLst>
              <a:gs pos="36000">
                <a:schemeClr val="accent2">
                  <a:alpha val="0"/>
                </a:schemeClr>
              </a:gs>
              <a:gs pos="0">
                <a:schemeClr val="accent2">
                  <a:alpha val="2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p:nvPr/>
        </p:nvCxnSpPr>
        <p:spPr>
          <a:xfrm>
            <a:off x="7855857" y="5553579"/>
            <a:ext cx="5016500" cy="0"/>
          </a:xfrm>
          <a:prstGeom prst="line">
            <a:avLst/>
          </a:prstGeom>
          <a:ln w="12700">
            <a:gradFill flip="none" rotWithShape="1">
              <a:gsLst>
                <a:gs pos="0">
                  <a:schemeClr val="accent2">
                    <a:alpha val="50000"/>
                  </a:schemeClr>
                </a:gs>
                <a:gs pos="100000">
                  <a:schemeClr val="accent2">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388497" y="1268593"/>
            <a:ext cx="5016500" cy="0"/>
          </a:xfrm>
          <a:prstGeom prst="line">
            <a:avLst/>
          </a:prstGeom>
          <a:ln w="12700">
            <a:gradFill flip="none" rotWithShape="1">
              <a:gsLst>
                <a:gs pos="0">
                  <a:schemeClr val="accent2">
                    <a:alpha val="50000"/>
                  </a:schemeClr>
                </a:gs>
                <a:gs pos="100000">
                  <a:schemeClr val="accent2">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2111231" y="1302137"/>
            <a:ext cx="10729953" cy="3264768"/>
            <a:chOff x="2142404" y="1613867"/>
            <a:chExt cx="10729953" cy="3264768"/>
          </a:xfrm>
        </p:grpSpPr>
        <p:grpSp>
          <p:nvGrpSpPr>
            <p:cNvPr id="3" name="组合 2"/>
            <p:cNvGrpSpPr/>
            <p:nvPr/>
          </p:nvGrpSpPr>
          <p:grpSpPr>
            <a:xfrm>
              <a:off x="2142404" y="1670732"/>
              <a:ext cx="7907192" cy="3207903"/>
              <a:chOff x="2155104" y="1945498"/>
              <a:chExt cx="7907192" cy="3207903"/>
            </a:xfrm>
          </p:grpSpPr>
          <p:sp>
            <p:nvSpPr>
              <p:cNvPr id="36" name="矩形 35"/>
              <p:cNvSpPr/>
              <p:nvPr/>
            </p:nvSpPr>
            <p:spPr>
              <a:xfrm>
                <a:off x="2231306" y="1998691"/>
                <a:ext cx="7830990" cy="3154710"/>
              </a:xfrm>
              <a:prstGeom prst="rect">
                <a:avLst/>
              </a:prstGeom>
              <a:effectLst>
                <a:outerShdw blurRad="63500" sx="102000" sy="102000" algn="ctr" rotWithShape="0">
                  <a:prstClr val="black">
                    <a:alpha val="40000"/>
                  </a:prstClr>
                </a:outerShdw>
              </a:effectLst>
            </p:spPr>
            <p:txBody>
              <a:bodyPr wrap="none">
                <a:spAutoFit/>
              </a:bodyPr>
              <a:lstStyle/>
              <a:p>
                <a:pPr algn="ctr">
                  <a:defRPr/>
                </a:pPr>
                <a:r>
                  <a:rPr lang="en-US" altLang="zh-CN" sz="19900" b="1" i="1" spc="600" dirty="0">
                    <a:ln>
                      <a:gradFill>
                        <a:gsLst>
                          <a:gs pos="0">
                            <a:schemeClr val="bg1">
                              <a:alpha val="0"/>
                            </a:schemeClr>
                          </a:gs>
                          <a:gs pos="100000">
                            <a:schemeClr val="accent2"/>
                          </a:gs>
                        </a:gsLst>
                        <a:lin ang="5400000" scaled="1"/>
                      </a:gradFill>
                    </a:ln>
                    <a:noFill/>
                    <a:effectLst>
                      <a:outerShdw blurRad="215900" dist="190500" dir="2700000" algn="tl">
                        <a:srgbClr val="000000">
                          <a:alpha val="30000"/>
                        </a:srgbClr>
                      </a:outerShdw>
                    </a:effectLst>
                    <a:latin typeface="阿里巴巴普惠体 R" panose="00020600040101010101" pitchFamily="18" charset="-122"/>
                    <a:ea typeface="阿里巴巴普惠体 R" panose="00020600040101010101" pitchFamily="18" charset="-122"/>
                    <a:sym typeface="+mn-ea"/>
                  </a:rPr>
                  <a:t>T</a:t>
                </a:r>
                <a:r>
                  <a:rPr lang="en-US" altLang="zh-CN" sz="13800" b="1" i="1" spc="600" dirty="0">
                    <a:ln>
                      <a:gradFill>
                        <a:gsLst>
                          <a:gs pos="0">
                            <a:schemeClr val="bg1">
                              <a:alpha val="0"/>
                            </a:schemeClr>
                          </a:gs>
                          <a:gs pos="100000">
                            <a:schemeClr val="accent2"/>
                          </a:gs>
                        </a:gsLst>
                        <a:lin ang="5400000" scaled="1"/>
                      </a:gradFill>
                    </a:ln>
                    <a:noFill/>
                    <a:effectLst>
                      <a:outerShdw blurRad="215900" dist="190500" dir="2700000" algn="tl">
                        <a:srgbClr val="000000">
                          <a:alpha val="30000"/>
                        </a:srgbClr>
                      </a:outerShdw>
                    </a:effectLst>
                    <a:latin typeface="阿里巴巴普惠体 R" panose="00020600040101010101" pitchFamily="18" charset="-122"/>
                    <a:ea typeface="阿里巴巴普惠体 R" panose="00020600040101010101" pitchFamily="18" charset="-122"/>
                    <a:sym typeface="+mn-ea"/>
                  </a:rPr>
                  <a:t>HANKS</a:t>
                </a:r>
                <a:endParaRPr lang="zh-CN" altLang="en-US" sz="13800" b="1" i="1" spc="600" dirty="0">
                  <a:ln>
                    <a:gradFill>
                      <a:gsLst>
                        <a:gs pos="0">
                          <a:schemeClr val="bg1">
                            <a:alpha val="0"/>
                          </a:schemeClr>
                        </a:gs>
                        <a:gs pos="100000">
                          <a:schemeClr val="accent2"/>
                        </a:gs>
                      </a:gsLst>
                      <a:lin ang="5400000" scaled="1"/>
                    </a:gradFill>
                  </a:ln>
                  <a:noFill/>
                  <a:effectLst>
                    <a:outerShdw blurRad="215900" dist="190500" dir="2700000" algn="tl">
                      <a:srgbClr val="000000">
                        <a:alpha val="30000"/>
                      </a:srgbClr>
                    </a:outerShdw>
                  </a:effectLst>
                  <a:latin typeface="阿里巴巴普惠体 R" panose="00020600040101010101" pitchFamily="18" charset="-122"/>
                  <a:ea typeface="阿里巴巴普惠体 R" panose="00020600040101010101" pitchFamily="18" charset="-122"/>
                </a:endParaRPr>
              </a:p>
            </p:txBody>
          </p:sp>
          <p:sp>
            <p:nvSpPr>
              <p:cNvPr id="34" name="矩形 33"/>
              <p:cNvSpPr/>
              <p:nvPr/>
            </p:nvSpPr>
            <p:spPr>
              <a:xfrm>
                <a:off x="2155104" y="1945498"/>
                <a:ext cx="7830990" cy="3154710"/>
              </a:xfrm>
              <a:prstGeom prst="rect">
                <a:avLst/>
              </a:prstGeom>
              <a:effectLst>
                <a:outerShdw blurRad="63500" sx="102000" sy="102000" algn="ctr" rotWithShape="0">
                  <a:prstClr val="black">
                    <a:alpha val="40000"/>
                  </a:prstClr>
                </a:outerShdw>
              </a:effectLst>
            </p:spPr>
            <p:txBody>
              <a:bodyPr wrap="none">
                <a:spAutoFit/>
              </a:bodyPr>
              <a:lstStyle/>
              <a:p>
                <a:pPr algn="ctr">
                  <a:defRPr/>
                </a:pPr>
                <a:r>
                  <a:rPr lang="en-US" altLang="zh-CN" sz="19900" b="1" i="1" spc="600" dirty="0">
                    <a:gradFill>
                      <a:gsLst>
                        <a:gs pos="0">
                          <a:srgbClr val="A1F1E7"/>
                        </a:gs>
                        <a:gs pos="58000">
                          <a:prstClr val="white"/>
                        </a:gs>
                        <a:gs pos="27000">
                          <a:prstClr val="white"/>
                        </a:gs>
                        <a:gs pos="73000">
                          <a:srgbClr val="C0F6F0"/>
                        </a:gs>
                        <a:gs pos="89000">
                          <a:prstClr val="white"/>
                        </a:gs>
                      </a:gsLst>
                      <a:lin ang="2700000" scaled="0"/>
                    </a:gradFill>
                    <a:effectLst>
                      <a:outerShdw blurRad="215900" dist="190500" dir="2700000" algn="tl">
                        <a:srgbClr val="000000">
                          <a:alpha val="30000"/>
                        </a:srgbClr>
                      </a:outerShdw>
                    </a:effectLst>
                    <a:latin typeface="阿里巴巴普惠体 R" panose="00020600040101010101" pitchFamily="18" charset="-122"/>
                    <a:ea typeface="阿里巴巴普惠体 R" panose="00020600040101010101" pitchFamily="18" charset="-122"/>
                    <a:sym typeface="+mn-ea"/>
                  </a:rPr>
                  <a:t>T</a:t>
                </a:r>
                <a:r>
                  <a:rPr lang="en-US" altLang="zh-CN" sz="13800" b="1" i="1" spc="600" dirty="0">
                    <a:gradFill>
                      <a:gsLst>
                        <a:gs pos="0">
                          <a:srgbClr val="A1F1E7"/>
                        </a:gs>
                        <a:gs pos="58000">
                          <a:prstClr val="white"/>
                        </a:gs>
                        <a:gs pos="27000">
                          <a:prstClr val="white"/>
                        </a:gs>
                        <a:gs pos="73000">
                          <a:srgbClr val="C0F6F0"/>
                        </a:gs>
                        <a:gs pos="89000">
                          <a:prstClr val="white"/>
                        </a:gs>
                      </a:gsLst>
                      <a:lin ang="2700000" scaled="0"/>
                    </a:gradFill>
                    <a:effectLst>
                      <a:outerShdw blurRad="215900" dist="190500" dir="2700000" algn="tl">
                        <a:srgbClr val="000000">
                          <a:alpha val="30000"/>
                        </a:srgbClr>
                      </a:outerShdw>
                    </a:effectLst>
                    <a:latin typeface="阿里巴巴普惠体 R" panose="00020600040101010101" pitchFamily="18" charset="-122"/>
                    <a:ea typeface="阿里巴巴普惠体 R" panose="00020600040101010101" pitchFamily="18" charset="-122"/>
                    <a:sym typeface="+mn-ea"/>
                  </a:rPr>
                  <a:t>HANKS</a:t>
                </a:r>
                <a:endParaRPr lang="zh-CN" altLang="en-US" sz="13800" b="1" i="1" spc="600" dirty="0">
                  <a:gradFill>
                    <a:gsLst>
                      <a:gs pos="0">
                        <a:srgbClr val="A1F1E7"/>
                      </a:gs>
                      <a:gs pos="58000">
                        <a:prstClr val="white"/>
                      </a:gs>
                      <a:gs pos="27000">
                        <a:prstClr val="white"/>
                      </a:gs>
                      <a:gs pos="73000">
                        <a:srgbClr val="C0F6F0"/>
                      </a:gs>
                      <a:gs pos="89000">
                        <a:prstClr val="white"/>
                      </a:gs>
                    </a:gsLst>
                    <a:lin ang="2700000" scaled="0"/>
                  </a:gradFill>
                  <a:effectLst>
                    <a:outerShdw blurRad="215900" dist="190500" dir="2700000" algn="tl">
                      <a:srgbClr val="000000">
                        <a:alpha val="30000"/>
                      </a:srgbClr>
                    </a:outerShdw>
                  </a:effectLst>
                  <a:latin typeface="阿里巴巴普惠体 R" panose="00020600040101010101" pitchFamily="18" charset="-122"/>
                  <a:ea typeface="阿里巴巴普惠体 R" panose="00020600040101010101" pitchFamily="18" charset="-122"/>
                </a:endParaRPr>
              </a:p>
            </p:txBody>
          </p:sp>
        </p:grpSp>
        <p:sp>
          <p:nvSpPr>
            <p:cNvPr id="35" name="平行四边形 34"/>
            <p:cNvSpPr/>
            <p:nvPr/>
          </p:nvSpPr>
          <p:spPr>
            <a:xfrm>
              <a:off x="3469595" y="1613867"/>
              <a:ext cx="9402762" cy="468007"/>
            </a:xfrm>
            <a:prstGeom prst="parallelogram">
              <a:avLst>
                <a:gd name="adj" fmla="val 44612"/>
              </a:avLst>
            </a:prstGeom>
            <a:gradFill flip="none" rotWithShape="1">
              <a:gsLst>
                <a:gs pos="36000">
                  <a:schemeClr val="accent2">
                    <a:alpha val="0"/>
                  </a:schemeClr>
                </a:gs>
                <a:gs pos="0">
                  <a:schemeClr val="accent2">
                    <a:alpha val="2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220361" y="2303202"/>
              <a:ext cx="6399162" cy="369332"/>
            </a:xfrm>
            <a:prstGeom prst="rect">
              <a:avLst/>
            </a:prstGeom>
          </p:spPr>
          <p:txBody>
            <a:bodyPr wrap="square">
              <a:spAutoFit/>
            </a:bodyPr>
            <a:lstStyle/>
            <a:p>
              <a:pPr algn="dist"/>
              <a:r>
                <a:rPr lang="zh-CN" altLang="en-US" i="1" dirty="0">
                  <a:gradFill flip="none" rotWithShape="1">
                    <a:gsLst>
                      <a:gs pos="0">
                        <a:schemeClr val="bg1"/>
                      </a:gs>
                      <a:gs pos="82000">
                        <a:schemeClr val="accent2">
                          <a:lumMod val="40000"/>
                          <a:lumOff val="60000"/>
                          <a:alpha val="60000"/>
                        </a:schemeClr>
                      </a:gs>
                    </a:gsLst>
                    <a:lin ang="5400000" scaled="1"/>
                    <a:tileRect/>
                  </a:gradFill>
                  <a:latin typeface="Arial" panose="020B0604020202020204" pitchFamily="34" charset="0"/>
                  <a:cs typeface="Arial" panose="020B0604020202020204" pitchFamily="34" charset="0"/>
                </a:rPr>
                <a:t>YOU FOR WATCHING</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6832"/>
            <a:ext cx="10515600" cy="540341"/>
          </a:xfrm>
        </p:spPr>
        <p:txBody>
          <a:bodyPr/>
          <a:lstStyle/>
          <a:p>
            <a:r>
              <a:rPr lang="zh-CN" altLang="en-US"/>
              <a:t>项目概述</a:t>
            </a:r>
            <a:endParaRPr lang="zh-CN" altLang="en-US" dirty="0"/>
          </a:p>
        </p:txBody>
      </p:sp>
      <p:sp>
        <p:nvSpPr>
          <p:cNvPr id="4" name="文本框 3"/>
          <p:cNvSpPr txBox="1"/>
          <p:nvPr/>
        </p:nvSpPr>
        <p:spPr>
          <a:xfrm>
            <a:off x="1254760" y="1422400"/>
            <a:ext cx="9428480" cy="4092575"/>
          </a:xfrm>
          <a:prstGeom prst="rect">
            <a:avLst/>
          </a:prstGeom>
          <a:noFill/>
        </p:spPr>
        <p:txBody>
          <a:bodyPr wrap="square">
            <a:spAutoFit/>
          </a:bodyPr>
          <a:lstStyle/>
          <a:p>
            <a:pPr indent="266700" algn="just"/>
            <a:r>
              <a:rPr lang="en-US" altLang="zh-CN" sz="2600" b="1">
                <a:solidFill>
                  <a:schemeClr val="bg1"/>
                </a:solidFill>
                <a:latin typeface="微软雅黑" panose="020B0503020204020204" pitchFamily="34" charset="-122"/>
                <a:ea typeface="微软雅黑" panose="020B0503020204020204" pitchFamily="34" charset="-122"/>
              </a:rPr>
              <a:t>    </a:t>
            </a:r>
            <a:r>
              <a:rPr lang="zh-CN" altLang="zh-CN" sz="2600" b="1">
                <a:solidFill>
                  <a:schemeClr val="bg1"/>
                </a:solidFill>
                <a:latin typeface="微软雅黑" panose="020B0503020204020204" pitchFamily="34" charset="-122"/>
                <a:ea typeface="微软雅黑" panose="020B0503020204020204" pitchFamily="34" charset="-122"/>
              </a:rPr>
              <a:t>本项目拟实现一个</a:t>
            </a:r>
            <a:r>
              <a:rPr lang="zh-CN" altLang="zh-CN" sz="2600" b="1">
                <a:solidFill>
                  <a:schemeClr val="accent4"/>
                </a:solidFill>
                <a:latin typeface="微软雅黑" panose="020B0503020204020204" pitchFamily="34" charset="-122"/>
                <a:ea typeface="微软雅黑" panose="020B0503020204020204" pitchFamily="34" charset="-122"/>
              </a:rPr>
              <a:t>能够搭载在移动边缘计算平台上，基于深度学习的遥感图像目标检测和语义分割系统</a:t>
            </a:r>
            <a:r>
              <a:rPr lang="zh-CN" altLang="zh-CN" sz="2600" b="1">
                <a:solidFill>
                  <a:schemeClr val="bg1"/>
                </a:solidFill>
                <a:latin typeface="微软雅黑" panose="020B0503020204020204" pitchFamily="34" charset="-122"/>
                <a:ea typeface="微软雅黑" panose="020B0503020204020204" pitchFamily="34" charset="-122"/>
              </a:rPr>
              <a:t>。通过引入计算机视觉领域新兴的</a:t>
            </a:r>
            <a:r>
              <a:rPr lang="en-US" altLang="zh-CN" sz="2600" b="1">
                <a:solidFill>
                  <a:schemeClr val="bg1"/>
                </a:solidFill>
                <a:latin typeface="微软雅黑" panose="020B0503020204020204" pitchFamily="34" charset="-122"/>
                <a:ea typeface="微软雅黑" panose="020B0503020204020204" pitchFamily="34" charset="-122"/>
              </a:rPr>
              <a:t>Transformer</a:t>
            </a:r>
            <a:r>
              <a:rPr lang="zh-CN" altLang="zh-CN" sz="2600" b="1">
                <a:solidFill>
                  <a:schemeClr val="bg1"/>
                </a:solidFill>
                <a:latin typeface="微软雅黑" panose="020B0503020204020204" pitchFamily="34" charset="-122"/>
                <a:ea typeface="微软雅黑" panose="020B0503020204020204" pitchFamily="34" charset="-122"/>
              </a:rPr>
              <a:t>结构，融合经典的卷积神经网络算法，设计新的，适用于遥感图像的目标检测和语义分割模型。</a:t>
            </a:r>
            <a:endParaRPr lang="en-US" altLang="zh-CN" sz="2600" b="1">
              <a:solidFill>
                <a:schemeClr val="bg1"/>
              </a:solidFill>
              <a:latin typeface="微软雅黑" panose="020B0503020204020204" pitchFamily="34" charset="-122"/>
              <a:ea typeface="微软雅黑" panose="020B0503020204020204" pitchFamily="34" charset="-122"/>
            </a:endParaRPr>
          </a:p>
          <a:p>
            <a:pPr indent="266700" algn="just"/>
            <a:endParaRPr lang="zh-CN" altLang="zh-CN" sz="2600" b="1">
              <a:solidFill>
                <a:schemeClr val="bg1"/>
              </a:solidFill>
              <a:latin typeface="微软雅黑" panose="020B0503020204020204" pitchFamily="34" charset="-122"/>
              <a:ea typeface="微软雅黑" panose="020B0503020204020204" pitchFamily="34" charset="-122"/>
            </a:endParaRPr>
          </a:p>
          <a:p>
            <a:pPr indent="266700" algn="just"/>
            <a:r>
              <a:rPr lang="en-US" altLang="zh-CN" sz="2600" b="1">
                <a:solidFill>
                  <a:schemeClr val="bg1"/>
                </a:solidFill>
                <a:latin typeface="微软雅黑" panose="020B0503020204020204" pitchFamily="34" charset="-122"/>
                <a:ea typeface="微软雅黑" panose="020B0503020204020204" pitchFamily="34" charset="-122"/>
              </a:rPr>
              <a:t>    </a:t>
            </a:r>
            <a:r>
              <a:rPr lang="zh-CN" altLang="zh-CN" sz="2600" b="1">
                <a:solidFill>
                  <a:schemeClr val="bg1"/>
                </a:solidFill>
                <a:latin typeface="微软雅黑" panose="020B0503020204020204" pitchFamily="34" charset="-122"/>
                <a:ea typeface="微软雅黑" panose="020B0503020204020204" pitchFamily="34" charset="-122"/>
              </a:rPr>
              <a:t>在模型创新的基础上结合当前人工智能领域最值得探究的</a:t>
            </a:r>
            <a:r>
              <a:rPr lang="zh-CN" altLang="zh-CN" sz="2600" b="1">
                <a:solidFill>
                  <a:schemeClr val="accent4"/>
                </a:solidFill>
                <a:latin typeface="微软雅黑" panose="020B0503020204020204" pitchFamily="34" charset="-122"/>
                <a:ea typeface="微软雅黑" panose="020B0503020204020204" pitchFamily="34" charset="-122"/>
              </a:rPr>
              <a:t>自监督学习方法</a:t>
            </a:r>
            <a:r>
              <a:rPr lang="zh-CN" altLang="zh-CN" sz="2600" b="1">
                <a:solidFill>
                  <a:schemeClr val="bg1"/>
                </a:solidFill>
                <a:latin typeface="微软雅黑" panose="020B0503020204020204" pitchFamily="34" charset="-122"/>
                <a:ea typeface="微软雅黑" panose="020B0503020204020204" pitchFamily="34" charset="-122"/>
              </a:rPr>
              <a:t>，以及遥感图像领域特有的</a:t>
            </a:r>
            <a:r>
              <a:rPr lang="zh-CN" altLang="zh-CN" sz="2600" b="1">
                <a:solidFill>
                  <a:schemeClr val="accent4"/>
                </a:solidFill>
                <a:latin typeface="微软雅黑" panose="020B0503020204020204" pitchFamily="34" charset="-122"/>
                <a:ea typeface="微软雅黑" panose="020B0503020204020204" pitchFamily="34" charset="-122"/>
              </a:rPr>
              <a:t>多维度遥感信息融合方法</a:t>
            </a:r>
            <a:r>
              <a:rPr lang="zh-CN" altLang="zh-CN" sz="2600" b="1">
                <a:solidFill>
                  <a:schemeClr val="bg1"/>
                </a:solidFill>
                <a:latin typeface="微软雅黑" panose="020B0503020204020204" pitchFamily="34" charset="-122"/>
                <a:ea typeface="微软雅黑" panose="020B0503020204020204" pitchFamily="34" charset="-122"/>
              </a:rPr>
              <a:t>。旨在提升这两大任务在精度和模型计算速度上的平衡，追求模型的轻量化和遥感图像处理的实时性，以实现模型在移动边缘计算平台上的搭载。</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6832"/>
            <a:ext cx="10515600" cy="540341"/>
          </a:xfrm>
        </p:spPr>
        <p:txBody>
          <a:bodyPr/>
          <a:lstStyle/>
          <a:p>
            <a:r>
              <a:rPr lang="zh-CN" altLang="en-US"/>
              <a:t>视觉任务：语义分割</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658" y="2423852"/>
            <a:ext cx="3142800" cy="31428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4658" y="2424158"/>
            <a:ext cx="3142188" cy="3142188"/>
          </a:xfrm>
          <a:prstGeom prst="rect">
            <a:avLst/>
          </a:prstGeom>
        </p:spPr>
      </p:pic>
      <p:sp>
        <p:nvSpPr>
          <p:cNvPr id="6" name="文本框 5"/>
          <p:cNvSpPr txBox="1"/>
          <p:nvPr/>
        </p:nvSpPr>
        <p:spPr>
          <a:xfrm>
            <a:off x="1153544" y="1549470"/>
            <a:ext cx="7498080" cy="460375"/>
          </a:xfrm>
          <a:prstGeom prst="rect">
            <a:avLst/>
          </a:prstGeom>
          <a:noFill/>
        </p:spPr>
        <p:txBody>
          <a:bodyPr wrap="none" rtlCol="0">
            <a:spAutoFit/>
          </a:bodyPr>
          <a:lstStyle/>
          <a:p>
            <a:r>
              <a:rPr lang="zh-CN" altLang="zh-CN" sz="2400" b="1">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语义分割的目标是将每个图像像素分配</a:t>
            </a:r>
            <a:r>
              <a:rPr lang="zh-CN" altLang="en-US" sz="2400" b="1">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正确的</a:t>
            </a:r>
            <a:r>
              <a:rPr lang="zh-CN" altLang="zh-CN" sz="2400" b="1">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类别标签</a:t>
            </a:r>
          </a:p>
        </p:txBody>
      </p:sp>
      <p:sp>
        <p:nvSpPr>
          <p:cNvPr id="7" name="文本框 6"/>
          <p:cNvSpPr txBox="1"/>
          <p:nvPr/>
        </p:nvSpPr>
        <p:spPr>
          <a:xfrm>
            <a:off x="3117171" y="5891594"/>
            <a:ext cx="877163" cy="369332"/>
          </a:xfrm>
          <a:prstGeom prst="rect">
            <a:avLst/>
          </a:prstGeom>
          <a:noFill/>
        </p:spPr>
        <p:txBody>
          <a:bodyPr wrap="none" rtlCol="0">
            <a:spAutoFit/>
          </a:bodyPr>
          <a:lstStyle/>
          <a:p>
            <a:r>
              <a:rPr lang="zh-CN" altLang="en-US">
                <a:solidFill>
                  <a:schemeClr val="bg1"/>
                </a:solidFill>
                <a:latin typeface="微软雅黑" panose="020B0503020204020204" pitchFamily="34" charset="-122"/>
                <a:ea typeface="微软雅黑" panose="020B0503020204020204" pitchFamily="34" charset="-122"/>
              </a:rPr>
              <a:t>输入图</a:t>
            </a:r>
          </a:p>
        </p:txBody>
      </p:sp>
      <p:sp>
        <p:nvSpPr>
          <p:cNvPr id="8" name="文本框 7"/>
          <p:cNvSpPr txBox="1"/>
          <p:nvPr/>
        </p:nvSpPr>
        <p:spPr>
          <a:xfrm>
            <a:off x="7879477" y="5891594"/>
            <a:ext cx="877163" cy="369332"/>
          </a:xfrm>
          <a:prstGeom prst="rect">
            <a:avLst/>
          </a:prstGeom>
          <a:noFill/>
        </p:spPr>
        <p:txBody>
          <a:bodyPr wrap="none" rtlCol="0">
            <a:spAutoFit/>
          </a:bodyPr>
          <a:lstStyle/>
          <a:p>
            <a:r>
              <a:rPr lang="zh-CN" altLang="en-US">
                <a:solidFill>
                  <a:schemeClr val="bg1"/>
                </a:solidFill>
                <a:latin typeface="微软雅黑" panose="020B0503020204020204" pitchFamily="34" charset="-122"/>
                <a:ea typeface="微软雅黑" panose="020B0503020204020204" pitchFamily="34" charset="-122"/>
              </a:rPr>
              <a:t>输出图</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6832"/>
            <a:ext cx="10515600" cy="540341"/>
          </a:xfrm>
        </p:spPr>
        <p:txBody>
          <a:bodyPr/>
          <a:lstStyle/>
          <a:p>
            <a:r>
              <a:rPr lang="zh-CN" altLang="en-US"/>
              <a:t>视觉任务：目标检测</a:t>
            </a:r>
            <a:endParaRPr lang="zh-CN" altLang="en-US" dirty="0"/>
          </a:p>
        </p:txBody>
      </p:sp>
      <p:pic>
        <p:nvPicPr>
          <p:cNvPr id="9" name="图片 8"/>
          <p:cNvPicPr>
            <a:picLocks noChangeAspect="1"/>
          </p:cNvPicPr>
          <p:nvPr/>
        </p:nvPicPr>
        <p:blipFill>
          <a:blip r:embed="rId3"/>
          <a:stretch>
            <a:fillRect/>
          </a:stretch>
        </p:blipFill>
        <p:spPr>
          <a:xfrm>
            <a:off x="1832915" y="2455564"/>
            <a:ext cx="3221707" cy="3226886"/>
          </a:xfrm>
          <a:prstGeom prst="rect">
            <a:avLst/>
          </a:prstGeom>
        </p:spPr>
      </p:pic>
      <p:pic>
        <p:nvPicPr>
          <p:cNvPr id="10" name="图片 9"/>
          <p:cNvPicPr>
            <a:picLocks noChangeAspect="1"/>
          </p:cNvPicPr>
          <p:nvPr/>
        </p:nvPicPr>
        <p:blipFill>
          <a:blip r:embed="rId4"/>
          <a:stretch>
            <a:fillRect/>
          </a:stretch>
        </p:blipFill>
        <p:spPr>
          <a:xfrm>
            <a:off x="6700080" y="2429557"/>
            <a:ext cx="3235956" cy="3225600"/>
          </a:xfrm>
          <a:prstGeom prst="rect">
            <a:avLst/>
          </a:prstGeom>
        </p:spPr>
      </p:pic>
      <p:sp>
        <p:nvSpPr>
          <p:cNvPr id="11" name="文本框 10"/>
          <p:cNvSpPr txBox="1"/>
          <p:nvPr/>
        </p:nvSpPr>
        <p:spPr>
          <a:xfrm>
            <a:off x="517909" y="1461205"/>
            <a:ext cx="11155680" cy="460375"/>
          </a:xfrm>
          <a:prstGeom prst="rect">
            <a:avLst/>
          </a:prstGeom>
          <a:noFill/>
        </p:spPr>
        <p:txBody>
          <a:bodyPr wrap="none" rtlCol="0">
            <a:spAutoFit/>
          </a:bodyPr>
          <a:lstStyle/>
          <a:p>
            <a:r>
              <a:rPr lang="zh-CN" altLang="en-US" sz="2400" b="1">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目标检测的任务是找出图像中所有感兴趣的目标（物体），确定它们的类别和位置</a:t>
            </a:r>
          </a:p>
        </p:txBody>
      </p:sp>
      <p:sp>
        <p:nvSpPr>
          <p:cNvPr id="12" name="文本框 11"/>
          <p:cNvSpPr txBox="1"/>
          <p:nvPr/>
        </p:nvSpPr>
        <p:spPr>
          <a:xfrm>
            <a:off x="3117171" y="5891594"/>
            <a:ext cx="877163" cy="369332"/>
          </a:xfrm>
          <a:prstGeom prst="rect">
            <a:avLst/>
          </a:prstGeom>
          <a:noFill/>
        </p:spPr>
        <p:txBody>
          <a:bodyPr wrap="none" rtlCol="0">
            <a:spAutoFit/>
          </a:bodyPr>
          <a:lstStyle/>
          <a:p>
            <a:r>
              <a:rPr lang="zh-CN" altLang="en-US">
                <a:solidFill>
                  <a:schemeClr val="bg1"/>
                </a:solidFill>
                <a:latin typeface="微软雅黑" panose="020B0503020204020204" pitchFamily="34" charset="-122"/>
                <a:ea typeface="微软雅黑" panose="020B0503020204020204" pitchFamily="34" charset="-122"/>
              </a:rPr>
              <a:t>输入图</a:t>
            </a:r>
          </a:p>
        </p:txBody>
      </p:sp>
      <p:sp>
        <p:nvSpPr>
          <p:cNvPr id="13" name="文本框 12"/>
          <p:cNvSpPr txBox="1"/>
          <p:nvPr/>
        </p:nvSpPr>
        <p:spPr>
          <a:xfrm>
            <a:off x="7879477" y="5891594"/>
            <a:ext cx="877163" cy="369332"/>
          </a:xfrm>
          <a:prstGeom prst="rect">
            <a:avLst/>
          </a:prstGeom>
          <a:noFill/>
        </p:spPr>
        <p:txBody>
          <a:bodyPr wrap="none" rtlCol="0">
            <a:spAutoFit/>
          </a:bodyPr>
          <a:lstStyle/>
          <a:p>
            <a:r>
              <a:rPr lang="zh-CN" altLang="en-US">
                <a:solidFill>
                  <a:schemeClr val="bg1"/>
                </a:solidFill>
                <a:latin typeface="微软雅黑" panose="020B0503020204020204" pitchFamily="34" charset="-122"/>
                <a:ea typeface="微软雅黑" panose="020B0503020204020204" pitchFamily="34" charset="-122"/>
              </a:rPr>
              <a:t>输出图</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6832"/>
            <a:ext cx="10515600" cy="540341"/>
          </a:xfrm>
        </p:spPr>
        <p:txBody>
          <a:bodyPr/>
          <a:lstStyle/>
          <a:p>
            <a:r>
              <a:rPr lang="zh-CN" altLang="en-US"/>
              <a:t>项目进展</a:t>
            </a:r>
            <a:endParaRPr lang="zh-CN" altLang="en-US" dirty="0"/>
          </a:p>
        </p:txBody>
      </p:sp>
      <p:sp>
        <p:nvSpPr>
          <p:cNvPr id="14" name="文本框 13"/>
          <p:cNvSpPr txBox="1"/>
          <p:nvPr/>
        </p:nvSpPr>
        <p:spPr>
          <a:xfrm>
            <a:off x="1186815" y="1322070"/>
            <a:ext cx="9201150" cy="4861560"/>
          </a:xfrm>
          <a:prstGeom prst="rect">
            <a:avLst/>
          </a:prstGeom>
          <a:noFill/>
        </p:spPr>
        <p:txBody>
          <a:bodyPr wrap="square">
            <a:spAutoFit/>
          </a:bodyPr>
          <a:lstStyle/>
          <a:p>
            <a:pPr marL="342900" lvl="0" indent="-342900" algn="just">
              <a:spcAft>
                <a:spcPts val="2400"/>
              </a:spcAft>
              <a:buFont typeface="Wingdings" panose="05000000000000000000" pitchFamily="2" charset="2"/>
              <a:buChar char="n"/>
            </a:pPr>
            <a:r>
              <a:rPr lang="en-US" altLang="zh-CN" sz="2000" b="1"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数据集制作</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，基于</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ISPRS</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官方</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Potsdam 6000</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6000</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的遥感图像语义分割数据集，制作了项目组自用于训练测试的</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512</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512 RGB</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三通道数据集，并在此基础上继续制作了</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512</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512 RGBIR</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RGB+</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红外线），</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RGBD</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RGB+DSM</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）四通道数据集。</a:t>
            </a:r>
          </a:p>
          <a:p>
            <a:pPr marL="342900" lvl="0" indent="-342900" algn="just">
              <a:spcAft>
                <a:spcPts val="1800"/>
              </a:spcAft>
              <a:buFont typeface="Wingdings" panose="05000000000000000000" pitchFamily="2" charset="2"/>
              <a:buChar char="n"/>
            </a:pPr>
            <a:r>
              <a:rPr lang="en-US" altLang="zh-CN" sz="2000" b="1"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总计阅读论文</a:t>
            </a:r>
            <a:r>
              <a:rPr lang="en-US" altLang="zh-CN" sz="20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45</a:t>
            </a:r>
            <a:r>
              <a:rPr lang="zh-CN" altLang="zh-CN" sz="20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篇</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，其中</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7</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篇全卷积神经网络相关论文，</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20</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篇</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Transformer</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相关论文，</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篇</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Transformer</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在遥感图像领域的应用相关论文，</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篇自监督学习相关论文，</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11</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篇多维度遥感信息融合相关论文。</a:t>
            </a:r>
          </a:p>
          <a:p>
            <a:pPr marL="342900" lvl="0" indent="-342900" algn="just">
              <a:spcAft>
                <a:spcPts val="1800"/>
              </a:spcAft>
              <a:buFont typeface="Wingdings" panose="05000000000000000000" pitchFamily="2" charset="2"/>
              <a:buChar char="n"/>
            </a:pPr>
            <a:r>
              <a:rPr lang="en-US" altLang="zh-CN" sz="2000" b="1"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总计实验复现</a:t>
            </a:r>
            <a:r>
              <a:rPr lang="en-US" altLang="zh-CN" sz="20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18</a:t>
            </a:r>
            <a:r>
              <a:rPr lang="zh-CN" altLang="zh-CN" sz="20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篇论文</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，平台主要为移动九天人工智能平台和九天·毕昇人工智能平台，其中</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9</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篇传统卷积神经网络相关，</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篇</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transformer</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相关，</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篇自监督学习相关，</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篇多维度遥感信息融合相关，大部分都在</a:t>
            </a:r>
            <a:r>
              <a:rPr lang="en-US"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ISPRS Potsdam</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数据集上进行了实验测试。（具体实验结果见研究成果概述）</a:t>
            </a:r>
          </a:p>
          <a:p>
            <a:pPr marL="342900" lvl="0" indent="-342900" algn="just">
              <a:spcAft>
                <a:spcPts val="1800"/>
              </a:spcAft>
              <a:buFont typeface="Wingdings" panose="05000000000000000000" pitchFamily="2" charset="2"/>
              <a:buChar char="n"/>
            </a:pPr>
            <a:r>
              <a:rPr lang="en-US" altLang="zh-CN" sz="2000" b="1"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确定了深入挖掘研究的方向</a:t>
            </a:r>
            <a:r>
              <a:rPr lang="zh-CN" altLang="zh-CN" sz="20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，在广泛精读论文以及实验复现的基础上，项目组确定了自监督学习和多维度遥感信息融合两个深入挖掘研究的方向。</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86832"/>
            <a:ext cx="10515600" cy="540341"/>
          </a:xfrm>
        </p:spPr>
        <p:txBody>
          <a:bodyPr/>
          <a:lstStyle/>
          <a:p>
            <a:r>
              <a:rPr lang="zh-CN" altLang="en-US"/>
              <a:t>项目进展</a:t>
            </a:r>
            <a:r>
              <a:rPr lang="en-US" altLang="zh-CN"/>
              <a:t>:</a:t>
            </a:r>
            <a:r>
              <a:rPr lang="zh-CN" altLang="en-US"/>
              <a:t>自监督学习</a:t>
            </a:r>
            <a:endParaRPr lang="zh-CN" altLang="en-US" dirty="0"/>
          </a:p>
        </p:txBody>
      </p:sp>
      <p:sp>
        <p:nvSpPr>
          <p:cNvPr id="5" name="文本框 4"/>
          <p:cNvSpPr txBox="1"/>
          <p:nvPr/>
        </p:nvSpPr>
        <p:spPr>
          <a:xfrm>
            <a:off x="615315" y="1283335"/>
            <a:ext cx="10483215" cy="4984750"/>
          </a:xfrm>
          <a:prstGeom prst="rect">
            <a:avLst/>
          </a:prstGeom>
          <a:noFill/>
        </p:spPr>
        <p:txBody>
          <a:bodyPr wrap="square">
            <a:spAutoFit/>
          </a:bodyPr>
          <a:lstStyle/>
          <a:p>
            <a:pPr marL="742950" lvl="1" indent="-285750" algn="just">
              <a:spcAft>
                <a:spcPts val="1800"/>
              </a:spcAft>
              <a:buFont typeface="Wingdings" panose="05000000000000000000" pitchFamily="2" charset="2"/>
              <a:buChar char=""/>
            </a:pPr>
            <a:r>
              <a:rPr lang="en-US" altLang="zh-CN" sz="1800" b="1"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18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Potsdam</a:t>
            </a:r>
            <a:r>
              <a:rPr lang="zh-CN" altLang="zh-CN" sz="18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数据集上实验测试了</a:t>
            </a:r>
            <a:r>
              <a:rPr lang="en-US" altLang="zh-CN" sz="18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BeiT</a:t>
            </a:r>
            <a:r>
              <a:rPr lang="zh-CN" altLang="zh-CN" sz="18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在目标任务上的效果</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。在了解了自监督学习论文和相关代码后，我们决定采用</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BEiT(BERT Pre-training of Image Transformers)</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中的方法，并对其进行研究。首先我们直接采用</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BEiT</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，以</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ImageNet1k</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为预训练模型，在</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Potsdam</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数据集上进行微调，得到了</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OA</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为</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89.55%mIoU</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为</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76.03%</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的结果。</a:t>
            </a:r>
          </a:p>
          <a:p>
            <a:pPr marL="742950" lvl="1" indent="-285750" algn="just">
              <a:spcAft>
                <a:spcPts val="1800"/>
              </a:spcAft>
              <a:buFont typeface="Wingdings" panose="05000000000000000000" pitchFamily="2" charset="2"/>
              <a:buChar char=""/>
            </a:pPr>
            <a:r>
              <a:rPr lang="en-US" altLang="zh-CN" sz="1800" b="1"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选定了</a:t>
            </a:r>
            <a:r>
              <a:rPr lang="en-US" altLang="zh-CN" sz="18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18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个用于自监督生成预训练模型的数据集</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ImageNet</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数据集包含的内容过于丰富，在直接转换到</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potsdam</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进行微调训练时无法真正发挥自监督学习的效果。因此我们决定直接在卫星遥感图像上进行自监督学习并生成预训练模型。经过考虑，我们锁定了四个有关卫星遥感图像的数据集，分别是</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GID(Gaofen Image Dataset), DOTAv1.5(), NWPU-RESISC_45, NWPU_VHR-10_dataset</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。我们计划首先对某个数据集进行自监督学习，生成预训练模型并进行微调测试性能。</a:t>
            </a:r>
          </a:p>
          <a:p>
            <a:pPr marL="742950" lvl="1" indent="-285750" algn="just">
              <a:spcAft>
                <a:spcPts val="1800"/>
              </a:spcAft>
              <a:buFont typeface="Wingdings" panose="05000000000000000000" pitchFamily="2" charset="2"/>
              <a:buChar char=""/>
            </a:pPr>
            <a:r>
              <a:rPr lang="en-US" altLang="zh-CN" sz="1800" b="1"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b="1" kern="10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结合四个数据集，形成一个融合数据集</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。在这个融合数据集上进行自监督预训练，然后微调测试性能。 本项工作立足于当下火热的</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transformer</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和自监督学习。利用</a:t>
            </a:r>
            <a:r>
              <a:rPr lang="en-US"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BEiT</a:t>
            </a:r>
            <a:r>
              <a:rPr lang="zh-CN" altLang="zh-CN" sz="18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的自监督预训练进行上游学习后，可以很方便的用于下游学习，实现很多不同的功能，比如图像分类，语义分割，目标检测等。如果实验表明性能相差不大甚至较好，那么说明小规模的数据集经过无监督预训练后是可以和传统的监督学习相媲美的。如果实验性能不如传统的监督式学习，那么接下来我们会分析原因，进行总结。</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810,&quot;width&quot;:12915}"/>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eb3845fc-22cf-4023-ae5c-2e7d93263202}"/>
  <p:tag name="TABLE_ENDDRAG_ORIGIN_RECT" val="866*395"/>
  <p:tag name="TABLE_ENDDRAG_RECT" val="65*95*866*395"/>
</p:tagLst>
</file>

<file path=ppt/theme/theme1.xml><?xml version="1.0" encoding="utf-8"?>
<a:theme xmlns:a="http://schemas.openxmlformats.org/drawingml/2006/main" name="4_Office 主题​​">
  <a:themeElements>
    <a:clrScheme name="科技风">
      <a:dk1>
        <a:sysClr val="windowText" lastClr="000000"/>
      </a:dk1>
      <a:lt1>
        <a:sysClr val="window" lastClr="FFFFFF"/>
      </a:lt1>
      <a:dk2>
        <a:srgbClr val="17406D"/>
      </a:dk2>
      <a:lt2>
        <a:srgbClr val="DBEFF9"/>
      </a:lt2>
      <a:accent1>
        <a:srgbClr val="080A30"/>
      </a:accent1>
      <a:accent2>
        <a:srgbClr val="32FFFF"/>
      </a:accent2>
      <a:accent3>
        <a:srgbClr val="00B0F0"/>
      </a:accent3>
      <a:accent4>
        <a:srgbClr val="10CF9B"/>
      </a:accent4>
      <a:accent5>
        <a:srgbClr val="7CCA62"/>
      </a:accent5>
      <a:accent6>
        <a:srgbClr val="A5C249"/>
      </a:accent6>
      <a:hlink>
        <a:srgbClr val="F49100"/>
      </a:hlink>
      <a:folHlink>
        <a:srgbClr val="85DFD0"/>
      </a:folHlink>
    </a:clrScheme>
    <a:fontScheme name="阿里巴巴">
      <a:majorFont>
        <a:latin typeface="Arial"/>
        <a:ea typeface="阿里巴巴普惠体 B"/>
        <a:cs typeface=""/>
      </a:majorFont>
      <a:minorFont>
        <a:latin typeface="Arial"/>
        <a:ea typeface="阿里巴巴普惠体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科技风">
    <a:dk1>
      <a:sysClr val="windowText" lastClr="000000"/>
    </a:dk1>
    <a:lt1>
      <a:sysClr val="window" lastClr="FFFFFF"/>
    </a:lt1>
    <a:dk2>
      <a:srgbClr val="17406D"/>
    </a:dk2>
    <a:lt2>
      <a:srgbClr val="DBEFF9"/>
    </a:lt2>
    <a:accent1>
      <a:srgbClr val="080A30"/>
    </a:accent1>
    <a:accent2>
      <a:srgbClr val="32FFFF"/>
    </a:accent2>
    <a:accent3>
      <a:srgbClr val="00B0F0"/>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otalTime>1</TotalTime>
  <Words>4093</Words>
  <Application>Microsoft Office PowerPoint</Application>
  <PresentationFormat>宽屏</PresentationFormat>
  <Paragraphs>349</Paragraphs>
  <Slides>42</Slides>
  <Notes>40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42</vt:i4>
      </vt:variant>
    </vt:vector>
  </HeadingPairs>
  <TitlesOfParts>
    <vt:vector size="54" baseType="lpstr">
      <vt:lpstr>DIN Light</vt:lpstr>
      <vt:lpstr>阿里巴巴普惠体 B</vt:lpstr>
      <vt:lpstr>阿里巴巴普惠体 H</vt:lpstr>
      <vt:lpstr>阿里巴巴普惠体 R</vt:lpstr>
      <vt:lpstr>等线</vt:lpstr>
      <vt:lpstr>微软雅黑</vt:lpstr>
      <vt:lpstr>微软雅黑 Light</vt:lpstr>
      <vt:lpstr>Arial</vt:lpstr>
      <vt:lpstr>Bahnschrift</vt:lpstr>
      <vt:lpstr>Calibri</vt:lpstr>
      <vt:lpstr>Wingdings</vt:lpstr>
      <vt:lpstr>4_Office 主题​​</vt:lpstr>
      <vt:lpstr>PowerPoint 演示文稿</vt:lpstr>
      <vt:lpstr>“深度”</vt:lpstr>
      <vt:lpstr>PowerPoint 演示文稿</vt:lpstr>
      <vt:lpstr>PowerPoint 演示文稿</vt:lpstr>
      <vt:lpstr>项目概述</vt:lpstr>
      <vt:lpstr>视觉任务：语义分割</vt:lpstr>
      <vt:lpstr>视觉任务：目标检测</vt:lpstr>
      <vt:lpstr>项目进展</vt:lpstr>
      <vt:lpstr>项目进展:自监督学习</vt:lpstr>
      <vt:lpstr>项目进展:多维度遥感信息融合</vt:lpstr>
      <vt:lpstr>项目架构：</vt:lpstr>
      <vt:lpstr>项目架构：自监督预训练模块</vt:lpstr>
      <vt:lpstr>项目架构：多维度遥感信息融合分支</vt:lpstr>
      <vt:lpstr>项目架构：逻辑流程</vt:lpstr>
      <vt:lpstr>项目创新点</vt:lpstr>
      <vt:lpstr>项目难点</vt:lpstr>
      <vt:lpstr>项目开发平台</vt:lpstr>
      <vt:lpstr>关键技术：多维度遥感信息融合</vt:lpstr>
      <vt:lpstr>关键技术：多维遥感信息融合</vt:lpstr>
      <vt:lpstr>关键技术：多维度遥感信息融合 -- HCRFNet</vt:lpstr>
      <vt:lpstr>关键技术：多维度遥感信息融合 -- DSPCANet</vt:lpstr>
      <vt:lpstr>关键技术：自监督学习</vt:lpstr>
      <vt:lpstr>关键技术：自监督学习——CMC</vt:lpstr>
      <vt:lpstr>关键技术：自监督学习——BEIT</vt:lpstr>
      <vt:lpstr>Potsdam数据集：</vt:lpstr>
      <vt:lpstr>Potsdam数据集：RGBD</vt:lpstr>
      <vt:lpstr>自监督预训练数据集：</vt:lpstr>
      <vt:lpstr>自监督预训练数据集：</vt:lpstr>
      <vt:lpstr>自监督预训练数据集：</vt:lpstr>
      <vt:lpstr>自监督预训练数据集：</vt:lpstr>
      <vt:lpstr>自监督预训练数据集：</vt:lpstr>
      <vt:lpstr>研究成果概述：自监督实验</vt:lpstr>
      <vt:lpstr>研究成果概述：DSM+swin 实验</vt:lpstr>
      <vt:lpstr>研究成果概述：Transformer实验</vt:lpstr>
      <vt:lpstr>研究成果概述</vt:lpstr>
      <vt:lpstr>研究成果概述</vt:lpstr>
      <vt:lpstr>研究成果概述</vt:lpstr>
      <vt:lpstr>研究成果概述</vt:lpstr>
      <vt:lpstr>研究成果概述</vt:lpstr>
      <vt:lpstr>下一阶段计划</vt:lpstr>
      <vt:lpstr>成员分工</vt:lpstr>
      <vt:lpstr>PowerPoint 演示文稿</vt:lpstr>
    </vt:vector>
  </TitlesOfParts>
  <Manager>www.51pptmoban.com</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张伟崇 张伟崇</dc:creator>
  <cp:keywords>51PPT模板网</cp:keywords>
  <dc:description>www.51pptmoban.com</dc:description>
  <cp:lastModifiedBy>Rongxi Ye</cp:lastModifiedBy>
  <cp:revision>58</cp:revision>
  <dcterms:created xsi:type="dcterms:W3CDTF">2019-05-30T09:49:00Z</dcterms:created>
  <dcterms:modified xsi:type="dcterms:W3CDTF">2024-06-09T08:55:51Z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12CDFDDC73C54EE585231C76AA0B6CA6</vt:lpwstr>
  </property>
  <property fmtid="{D5CDD505-2E9C-101B-9397-08002B2CF9AE}" pid="3" name="KSOProductBuildVer">
    <vt:lpwstr>2052-11.1.0.11194</vt:lpwstr>
  </property>
</Properties>
</file>